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73" r:id="rId3"/>
    <p:sldId id="375" r:id="rId4"/>
    <p:sldId id="378" r:id="rId5"/>
    <p:sldId id="376" r:id="rId6"/>
    <p:sldId id="37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C23FE-8699-4050-AF98-7466E21EBF79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7F205-093C-45C4-B386-C3CF08A72F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79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>
            <a:extLst>
              <a:ext uri="{FF2B5EF4-FFF2-40B4-BE49-F238E27FC236}">
                <a16:creationId xmlns:a16="http://schemas.microsoft.com/office/drawing/2014/main" id="{BE75DEBB-9A3B-4B6D-A5E0-D699F71C8D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Espace réservé des commentaires 2">
            <a:extLst>
              <a:ext uri="{FF2B5EF4-FFF2-40B4-BE49-F238E27FC236}">
                <a16:creationId xmlns:a16="http://schemas.microsoft.com/office/drawing/2014/main" id="{D353041B-32C5-4927-9E4B-C1AD6265B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1268" name="Espace réservé du numéro de diapositive 3">
            <a:extLst>
              <a:ext uri="{FF2B5EF4-FFF2-40B4-BE49-F238E27FC236}">
                <a16:creationId xmlns:a16="http://schemas.microsoft.com/office/drawing/2014/main" id="{5B2E1E2C-9462-4B95-AF57-D321653E02A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648468-C32D-4387-9A31-BFBA34850A31}" type="slidenum">
              <a:rPr lang="fr-FR" altLang="fr-FR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BF4C8-9579-4DE5-BE84-953A0DD2E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CD60CB-2C57-482D-80CB-7E32500BD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1484AF-20DE-4367-9CB4-8D31BF440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844C1D-6139-4ADC-BC72-B545D5E2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861DE4-71A6-49C3-BAA6-6371BB39D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30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61278-B1FD-40D9-84C2-D26799F1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AC268F-7711-4B3D-BD34-C99810FE4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08CB96-775F-440E-B859-CD0BB2F7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A2E46-7D80-462D-8677-0E0A6D88F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C0E1DD-E193-47C2-8E7E-D762811E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19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7AB87B-71F6-4830-9F1E-3953F037D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4AEA1B-892A-46CB-93D6-FBEF1975D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E1DF5A-1DF9-4151-B7AE-FD965D21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561015-810C-404B-A81C-40C1148EF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3BB939-358E-4C29-AB8C-2AB1F0264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8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E323A-65E7-4643-A8C0-05AF9952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16AF57-6657-4E38-8EB3-A05260E91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5DBD77-53CF-46A7-AB1B-FF1C054F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2637AB-B397-45DF-93B2-BFA89847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54C2D2-5B62-4D0B-BC70-8F5A9788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46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8BFD8-B0CF-4F19-B1B2-7C592D5C8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EDB49A-5093-4268-B595-C1D9CE9AF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384898-1C24-4D21-9284-3C6B1EDC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F356C0-B6A2-4538-853F-386868CC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75EEFD-85F1-41C6-820D-9D6212D3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65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35CBD8-1E3A-483F-ADA7-394FFE177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A12EF4-E8E5-4F4A-B46D-B368D0FB3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B9B7B0-59A3-4FC2-91AB-2B816AD6C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D1DB18-499E-402A-AFC7-FEBA5987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7BE16E-C2AC-475E-8D7F-39FD80D8E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7841BA-EEF7-4964-BAEA-3362C799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86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B2908-3BE4-404E-995F-38A4A79FB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7EDA8E-4D19-4747-8BAC-DA20D7AF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41F184-8F10-4BCB-B47A-E595899BE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0D57BC-D835-4AC4-B8FB-FC308018B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7842285-C8FC-48E0-9650-0DDBAF8E4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D07C76-CADF-4955-A488-FD7E2105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FDF1F5-3CF3-4284-AE5E-479EEDEE1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3CF5075-064D-4E5F-997C-9490D427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52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C1CF7-E3E0-4F58-B8E9-C2086DDE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9A374E-6604-47AA-9D46-C0EBDDD6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6BBBED-5675-4DD2-838E-2B6E2500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810709-2471-42CD-808B-D97815E9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1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69EE8DF-8201-4A15-89CF-7E51DA5D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FBDE47-6E3C-45BE-858C-B07F9BD1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CB1612-D803-4926-88E8-262762E15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21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781EA-7372-4678-AD1A-92E2247E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D58260-7B45-4680-A27B-944246D2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B1527E-D58B-47FD-8D47-C778CB62B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915207-CC21-4E8A-B5AE-E7C793EC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5ED036-94A2-488A-8227-34D7151D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83B371-0D07-4461-AF40-5AC69C09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92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5710D5-66C0-486C-9B05-601AE069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2912ED8-EABB-4A67-9390-6D11A1330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EB99F0-8D78-4A78-947A-E6A85323D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E8141B-52ED-4B32-8470-0B1433AE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290A28-60BD-4D1C-A5A8-F87A0533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F73C26-68BC-4E5C-A217-8C1426876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17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98D1DE2-DF2F-414E-9A76-C1A92A321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9555FB-D267-4D6C-8396-6BFDC67BB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9C4C59-E04D-43B6-B97C-6CDA57DF7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2DD28-59B7-4FEE-8289-F56CB8E84C47}" type="datetimeFigureOut">
              <a:rPr lang="fr-FR" smtClean="0"/>
              <a:t>28/02/2019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BDA8D-B1E8-4A07-BE4B-1524FA48E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DF7DE2-0052-4D64-B557-82F253219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DC5BC-1178-490C-83DF-6161E54CED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5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3335C0-7E80-4429-A1C9-D632A9C78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CURSUS MAÏEUTIQUE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003320-8DAC-4D24-AF0E-9C9F0F2F0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Construction 2011 et 2013</a:t>
            </a:r>
          </a:p>
        </p:txBody>
      </p:sp>
    </p:spTree>
    <p:extLst>
      <p:ext uri="{BB962C8B-B14F-4D97-AF65-F5344CB8AC3E}">
        <p14:creationId xmlns:p14="http://schemas.microsoft.com/office/powerpoint/2010/main" val="259058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354FB51-EA01-4785-81E5-979481534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algn="ctr" eaLnBrk="1" hangingPunct="1"/>
            <a:r>
              <a:rPr lang="fr-FR" altLang="fr-FR" b="1" dirty="0"/>
              <a:t> Cursus de Maïeutique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3F915D7-8E44-4A1F-89E1-1CFBD7910B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981200" y="5229226"/>
            <a:ext cx="8229600" cy="576263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/>
              <a:t>BACCALAUREAT</a:t>
            </a:r>
          </a:p>
        </p:txBody>
      </p:sp>
      <p:sp>
        <p:nvSpPr>
          <p:cNvPr id="5124" name="Rectangle 5">
            <a:extLst>
              <a:ext uri="{FF2B5EF4-FFF2-40B4-BE49-F238E27FC236}">
                <a16:creationId xmlns:a16="http://schemas.microsoft.com/office/drawing/2014/main" id="{8E847569-37E3-4010-BF0F-D6DAF49E5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4581526"/>
            <a:ext cx="6191250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400"/>
              <a:t>L1 PACES</a:t>
            </a:r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id="{1DF155B9-3904-49C5-B428-862A579FB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4587876"/>
            <a:ext cx="1584325" cy="3667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r-FR" altLang="fr-FR" sz="1800" b="1"/>
              <a:t>CONCOURS</a:t>
            </a:r>
          </a:p>
        </p:txBody>
      </p:sp>
      <p:sp>
        <p:nvSpPr>
          <p:cNvPr id="4102" name="Line 7">
            <a:extLst>
              <a:ext uri="{FF2B5EF4-FFF2-40B4-BE49-F238E27FC236}">
                <a16:creationId xmlns:a16="http://schemas.microsoft.com/office/drawing/2014/main" id="{92733E29-7CDD-4BE3-89A3-9D9E2B3DF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0288" y="4781550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27" name="Rectangle 8">
            <a:extLst>
              <a:ext uri="{FF2B5EF4-FFF2-40B4-BE49-F238E27FC236}">
                <a16:creationId xmlns:a16="http://schemas.microsoft.com/office/drawing/2014/main" id="{CA83CE4E-362F-40F9-B405-B4CAF981A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3933826"/>
            <a:ext cx="6191250" cy="5746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400" dirty="0"/>
              <a:t>L2-L3 Maïeutique*</a:t>
            </a:r>
          </a:p>
        </p:txBody>
      </p:sp>
      <p:sp>
        <p:nvSpPr>
          <p:cNvPr id="4104" name="Rectangle 9">
            <a:extLst>
              <a:ext uri="{FF2B5EF4-FFF2-40B4-BE49-F238E27FC236}">
                <a16:creationId xmlns:a16="http://schemas.microsoft.com/office/drawing/2014/main" id="{0514368F-294F-428D-B2D5-85D7C606D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3213100"/>
            <a:ext cx="6191250" cy="6477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/>
              <a:t>M1-M2 Maïeutique*</a:t>
            </a:r>
          </a:p>
        </p:txBody>
      </p:sp>
      <p:sp>
        <p:nvSpPr>
          <p:cNvPr id="4105" name="Rectangle 10">
            <a:extLst>
              <a:ext uri="{FF2B5EF4-FFF2-40B4-BE49-F238E27FC236}">
                <a16:creationId xmlns:a16="http://schemas.microsoft.com/office/drawing/2014/main" id="{BCE0613A-E04A-48F8-9391-0DE08616C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7026" y="2574926"/>
            <a:ext cx="2195513" cy="11906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Diplôme d’État de sage-femme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/>
              <a:t>Grade master de maïeutique</a:t>
            </a:r>
          </a:p>
        </p:txBody>
      </p:sp>
      <p:sp>
        <p:nvSpPr>
          <p:cNvPr id="4106" name="Line 11">
            <a:extLst>
              <a:ext uri="{FF2B5EF4-FFF2-40B4-BE49-F238E27FC236}">
                <a16:creationId xmlns:a16="http://schemas.microsoft.com/office/drawing/2014/main" id="{DFC86803-4FB3-48BA-A191-AC19236CBA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9151" y="3213100"/>
            <a:ext cx="504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F53E1D0F-247D-4ABE-8AF0-FA33611C9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1268414"/>
            <a:ext cx="2303462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/>
              <a:t>D</a:t>
            </a:r>
            <a:r>
              <a:rPr lang="fr-FR" altLang="fr-FR" sz="2400"/>
              <a:t>éveloppement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/>
              <a:t>P</a:t>
            </a:r>
            <a:r>
              <a:rPr lang="fr-FR" altLang="fr-FR" sz="2400"/>
              <a:t>rofessionnel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2400" b="1"/>
              <a:t>C</a:t>
            </a:r>
            <a:r>
              <a:rPr lang="fr-FR" altLang="fr-FR" sz="2400"/>
              <a:t>ontinu</a:t>
            </a:r>
          </a:p>
        </p:txBody>
      </p:sp>
      <p:sp>
        <p:nvSpPr>
          <p:cNvPr id="4108" name="Rectangle 13">
            <a:extLst>
              <a:ext uri="{FF2B5EF4-FFF2-40B4-BE49-F238E27FC236}">
                <a16:creationId xmlns:a16="http://schemas.microsoft.com/office/drawing/2014/main" id="{85FE9476-A04C-4F5E-934B-6EBD8AFA1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2565400"/>
            <a:ext cx="37433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/>
              <a:t>DU - DIU </a:t>
            </a:r>
          </a:p>
        </p:txBody>
      </p:sp>
      <p:sp>
        <p:nvSpPr>
          <p:cNvPr id="4109" name="Rectangle 14">
            <a:extLst>
              <a:ext uri="{FF2B5EF4-FFF2-40B4-BE49-F238E27FC236}">
                <a16:creationId xmlns:a16="http://schemas.microsoft.com/office/drawing/2014/main" id="{72035FF7-7D86-4D6B-A0C3-F08C35B62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1844676"/>
            <a:ext cx="37433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/>
              <a:t>MASTER de recherche</a:t>
            </a:r>
          </a:p>
        </p:txBody>
      </p:sp>
      <p:sp>
        <p:nvSpPr>
          <p:cNvPr id="4110" name="Rectangle 15">
            <a:extLst>
              <a:ext uri="{FF2B5EF4-FFF2-40B4-BE49-F238E27FC236}">
                <a16:creationId xmlns:a16="http://schemas.microsoft.com/office/drawing/2014/main" id="{6B597D81-1C3F-4113-81E2-43B643E5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1341438"/>
            <a:ext cx="37433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400"/>
              <a:t>DOCTORAT</a:t>
            </a:r>
          </a:p>
        </p:txBody>
      </p:sp>
      <p:sp>
        <p:nvSpPr>
          <p:cNvPr id="4111" name="Text Box 17">
            <a:extLst>
              <a:ext uri="{FF2B5EF4-FFF2-40B4-BE49-F238E27FC236}">
                <a16:creationId xmlns:a16="http://schemas.microsoft.com/office/drawing/2014/main" id="{70ED4C71-7982-40C2-93B6-8202CF4FB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231" y="3916364"/>
            <a:ext cx="3563938" cy="5810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/>
              <a:t>Diplôme de formation générale en sciences maïeutiques</a:t>
            </a:r>
          </a:p>
        </p:txBody>
      </p:sp>
      <p:sp>
        <p:nvSpPr>
          <p:cNvPr id="4112" name="Line 18">
            <a:extLst>
              <a:ext uri="{FF2B5EF4-FFF2-40B4-BE49-F238E27FC236}">
                <a16:creationId xmlns:a16="http://schemas.microsoft.com/office/drawing/2014/main" id="{E9F7BBAC-507C-4D53-9477-E7552AE94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9" y="4292600"/>
            <a:ext cx="504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3" name="Text Box 19">
            <a:extLst>
              <a:ext uri="{FF2B5EF4-FFF2-40B4-BE49-F238E27FC236}">
                <a16:creationId xmlns:a16="http://schemas.microsoft.com/office/drawing/2014/main" id="{26FC225D-E946-4508-9D1C-2AD7F5731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6092826"/>
            <a:ext cx="3887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dirty="0"/>
              <a:t>* </a:t>
            </a:r>
            <a:r>
              <a:rPr lang="fr-FR" altLang="fr-FR" sz="1800" b="1" dirty="0"/>
              <a:t>En alternance   </a:t>
            </a:r>
            <a:endParaRPr lang="fr-FR" altLang="fr-FR" sz="1800" b="1" dirty="0">
              <a:solidFill>
                <a:srgbClr val="BF95D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1568E8B-853E-46EC-9271-49DA54849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188914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/>
              <a:t>LICENCE L2 ET L3: THEORIE</a:t>
            </a:r>
          </a:p>
        </p:txBody>
      </p:sp>
      <p:graphicFrame>
        <p:nvGraphicFramePr>
          <p:cNvPr id="47361" name="Group 257">
            <a:extLst>
              <a:ext uri="{FF2B5EF4-FFF2-40B4-BE49-F238E27FC236}">
                <a16:creationId xmlns:a16="http://schemas.microsoft.com/office/drawing/2014/main" id="{1A29E9C1-D02D-402C-8378-95B68901A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787416"/>
              </p:ext>
            </p:extLst>
          </p:nvPr>
        </p:nvGraphicFramePr>
        <p:xfrm>
          <a:off x="1614488" y="620713"/>
          <a:ext cx="8964612" cy="5683252"/>
        </p:xfrm>
        <a:graphic>
          <a:graphicData uri="http://schemas.openxmlformats.org/drawingml/2006/table">
            <a:tbl>
              <a:tblPr/>
              <a:tblGrid>
                <a:gridCol w="412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6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ECTS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ECTS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de Sémiologie</a:t>
                      </a: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Obstétrique,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Sciences humaines et sociales, droit et législation 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Gynécologie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Santé publique, Démarche de recherche, anglais, C2i* 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Pédiatrie, puériculture , néonatologie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fr-F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de l’agent infectieux à l’hôte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Génétique médicale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 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: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Hormonologie - Reproduction 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Tissu sanguin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 </a:t>
                      </a: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9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Appareil cardio - respiratoire :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Rein et voies urinaires :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Autres systèmes:  système digestif, locomoteur, neurosensoriel, dermatologie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9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 LIBRE : Tutorat…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302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 UE pouvant être commune avec les autres professions médicales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recherche (10ECTS) possible en parallèle du LMD maïeutique pour parcours recherche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05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239" name="Rectangle 1">
            <a:extLst>
              <a:ext uri="{FF2B5EF4-FFF2-40B4-BE49-F238E27FC236}">
                <a16:creationId xmlns:a16="http://schemas.microsoft.com/office/drawing/2014/main" id="{353E5C5A-DA8E-4BCF-BAC3-F5D03A181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6381750"/>
            <a:ext cx="696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cs typeface="Times New Roman" panose="02020603050405020304" pitchFamily="18" charset="0"/>
              </a:rPr>
              <a:t>C2i* </a:t>
            </a:r>
            <a:endParaRPr lang="fr-FR" altLang="fr-FR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69B56EB8-51AD-4B68-B5EC-85A099F64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3" y="333375"/>
            <a:ext cx="5257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b="1"/>
              <a:t>LICENCE L2 ET L3: STAGES</a:t>
            </a:r>
          </a:p>
        </p:txBody>
      </p:sp>
      <p:graphicFrame>
        <p:nvGraphicFramePr>
          <p:cNvPr id="50294" name="Group 118">
            <a:extLst>
              <a:ext uri="{FF2B5EF4-FFF2-40B4-BE49-F238E27FC236}">
                <a16:creationId xmlns:a16="http://schemas.microsoft.com/office/drawing/2014/main" id="{6F202241-16FC-4A21-B68F-A8434604A102}"/>
              </a:ext>
            </a:extLst>
          </p:cNvPr>
          <p:cNvGraphicFramePr>
            <a:graphicFrameLocks noGrp="1"/>
          </p:cNvGraphicFramePr>
          <p:nvPr/>
        </p:nvGraphicFramePr>
        <p:xfrm>
          <a:off x="1703389" y="2060575"/>
          <a:ext cx="8785225" cy="3799166"/>
        </p:xfrm>
        <a:graphic>
          <a:graphicData uri="http://schemas.openxmlformats.org/drawingml/2006/table">
            <a:tbl>
              <a:tblPr/>
              <a:tblGrid>
                <a:gridCol w="419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28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Cliniques L2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ECTS 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Cliniques L3 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 ECTS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8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Démarche clinique et technique de soins généraux: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accueil et relations patient-soignant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PRENATAL: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physiologique, consultations et PNP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3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POSTNATAL: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initiation soins y compris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PERNATAL: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travail et accouchement physiologiques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5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PERNATAL: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initiation soins y compris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POSTNATAL: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physiologiques mère-enfant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2" marB="45702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28" name="Text Box 119">
            <a:extLst>
              <a:ext uri="{FF2B5EF4-FFF2-40B4-BE49-F238E27FC236}">
                <a16:creationId xmlns:a16="http://schemas.microsoft.com/office/drawing/2014/main" id="{BA7903A6-6910-4A2E-AF75-E2337869A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6092825"/>
            <a:ext cx="828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Répartition et longueur des stages propre à chaque école entre L1 et L2</a:t>
            </a:r>
          </a:p>
        </p:txBody>
      </p:sp>
      <p:pic>
        <p:nvPicPr>
          <p:cNvPr id="8229" name="Picture 120">
            <a:extLst>
              <a:ext uri="{FF2B5EF4-FFF2-40B4-BE49-F238E27FC236}">
                <a16:creationId xmlns:a16="http://schemas.microsoft.com/office/drawing/2014/main" id="{996CC529-3698-4989-A638-10B3CE217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6035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>
            <a:extLst>
              <a:ext uri="{FF2B5EF4-FFF2-40B4-BE49-F238E27FC236}">
                <a16:creationId xmlns:a16="http://schemas.microsoft.com/office/drawing/2014/main" id="{DEC37097-8836-4352-B2EE-464DD8B2E58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A91A9F9-F8D4-4557-A02D-EDDCA4B4A1F1}" type="slidenum">
              <a:rPr lang="fr-FR" altLang="fr-FR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graphicFrame>
        <p:nvGraphicFramePr>
          <p:cNvPr id="9310" name="Group 94">
            <a:extLst>
              <a:ext uri="{FF2B5EF4-FFF2-40B4-BE49-F238E27FC236}">
                <a16:creationId xmlns:a16="http://schemas.microsoft.com/office/drawing/2014/main" id="{E3970651-C5F3-4FD2-A425-675CC75AB31B}"/>
              </a:ext>
            </a:extLst>
          </p:cNvPr>
          <p:cNvGraphicFramePr>
            <a:graphicFrameLocks noGrp="1"/>
          </p:cNvGraphicFramePr>
          <p:nvPr/>
        </p:nvGraphicFramePr>
        <p:xfrm>
          <a:off x="1774825" y="1773238"/>
          <a:ext cx="8642350" cy="4537076"/>
        </p:xfrm>
        <a:graphic>
          <a:graphicData uri="http://schemas.openxmlformats.org/drawingml/2006/table">
            <a:tbl>
              <a:tblPr/>
              <a:tblGrid>
                <a:gridCol w="3808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5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8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MASTER 1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MASTER 2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ECTS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ECTS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Obstétrique, embryologie, Pharmacologie, démarche clinique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Démarche de recherche, réalisation mémoire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Pédiatrie, néonatologie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Obstétrique, Médecine fœtale et néonatale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Sciences humaines et sociales, droit, législation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Sciences humaines et sociales, droit, législation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UE: Santé génésique des femmes, pharmacologie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Optionnel (crédits libres , tutorat ou autre)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4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fr-F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4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UE recherche (10 ECTS) possible en parallèle du LMD maïeutique pour parcours recherche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81" name="Text Box 95">
            <a:extLst>
              <a:ext uri="{FF2B5EF4-FFF2-40B4-BE49-F238E27FC236}">
                <a16:creationId xmlns:a16="http://schemas.microsoft.com/office/drawing/2014/main" id="{32CE934C-B25F-4168-A670-0FC1A678C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333376"/>
            <a:ext cx="5473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800" b="1"/>
              <a:t>MASTER M1 ET M2: THEORIE</a:t>
            </a:r>
          </a:p>
        </p:txBody>
      </p:sp>
      <p:pic>
        <p:nvPicPr>
          <p:cNvPr id="10282" name="Picture 96">
            <a:extLst>
              <a:ext uri="{FF2B5EF4-FFF2-40B4-BE49-F238E27FC236}">
                <a16:creationId xmlns:a16="http://schemas.microsoft.com/office/drawing/2014/main" id="{20CC10A5-155F-4B0A-904A-CBF9636C8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93205">
            <a:off x="1846263" y="227014"/>
            <a:ext cx="24003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3" name="Picture 97">
            <a:extLst>
              <a:ext uri="{FF2B5EF4-FFF2-40B4-BE49-F238E27FC236}">
                <a16:creationId xmlns:a16="http://schemas.microsoft.com/office/drawing/2014/main" id="{3E9EBFF2-B8FA-42EF-9C27-764A601DC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1" y="765175"/>
            <a:ext cx="1439863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56" name="Group 156">
            <a:extLst>
              <a:ext uri="{FF2B5EF4-FFF2-40B4-BE49-F238E27FC236}">
                <a16:creationId xmlns:a16="http://schemas.microsoft.com/office/drawing/2014/main" id="{D087754B-5877-4A36-BBDE-E4FABB7273FB}"/>
              </a:ext>
            </a:extLst>
          </p:cNvPr>
          <p:cNvGraphicFramePr>
            <a:graphicFrameLocks noGrp="1"/>
          </p:cNvGraphicFramePr>
          <p:nvPr/>
        </p:nvGraphicFramePr>
        <p:xfrm>
          <a:off x="1774825" y="2163763"/>
          <a:ext cx="8497888" cy="4797426"/>
        </p:xfrm>
        <a:graphic>
          <a:graphicData uri="http://schemas.openxmlformats.org/drawingml/2006/table">
            <a:tbl>
              <a:tblPr/>
              <a:tblGrid>
                <a:gridCol w="360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1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9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Cliniques M1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ECTS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UE Cliniques M2</a:t>
                      </a:r>
                      <a:endParaRPr kumimoji="0" lang="fr-F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Arial" charset="0"/>
                          <a:cs typeface="Arial" charset="0"/>
                        </a:rPr>
                        <a:t> ECTS</a:t>
                      </a:r>
                      <a:endParaRPr kumimoji="0" lang="fr-F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PRENATAL: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consultations, PNP, échographie, GHR, DAN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PRENATAL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9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PERNATAL: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travail et accouchement eutociques, pathologiques, accueil nouveau-né sain et malade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PERNATAL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POSTNATAL: SDC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physio et </a:t>
                      </a:r>
                      <a:r>
                        <a:rPr kumimoji="0" lang="fr-FR" sz="16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patho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; nouveau-né sain et malade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SUIVI POSTNATAL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6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Surveillance gynécologique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Recherche*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75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Planification: </a:t>
                      </a:r>
                      <a:r>
                        <a:rPr kumimoji="0" lang="fr-F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contraception, IVG, prévention –IST-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6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b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334" name="Text Box 157">
            <a:extLst>
              <a:ext uri="{FF2B5EF4-FFF2-40B4-BE49-F238E27FC236}">
                <a16:creationId xmlns:a16="http://schemas.microsoft.com/office/drawing/2014/main" id="{06A1F689-7592-4418-85DC-325B326F8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549276"/>
            <a:ext cx="4032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/>
              <a:t>MASTER M1 ET M2: STAGES</a:t>
            </a:r>
          </a:p>
        </p:txBody>
      </p:sp>
      <p:pic>
        <p:nvPicPr>
          <p:cNvPr id="12335" name="Picture 158">
            <a:extLst>
              <a:ext uri="{FF2B5EF4-FFF2-40B4-BE49-F238E27FC236}">
                <a16:creationId xmlns:a16="http://schemas.microsoft.com/office/drawing/2014/main" id="{CB867549-8EC4-40E2-BECE-F38E7BC34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5485">
            <a:off x="7773988" y="225425"/>
            <a:ext cx="2112962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6" name="Picture 159">
            <a:extLst>
              <a:ext uri="{FF2B5EF4-FFF2-40B4-BE49-F238E27FC236}">
                <a16:creationId xmlns:a16="http://schemas.microsoft.com/office/drawing/2014/main" id="{1FDBE11A-AF91-446C-BDB4-373941510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6892">
            <a:off x="1954214" y="180976"/>
            <a:ext cx="1335087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Grand écran</PresentationFormat>
  <Paragraphs>142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Wingdings</vt:lpstr>
      <vt:lpstr>Thème Office</vt:lpstr>
      <vt:lpstr>LE CURSUS MAÏEUTIQUE</vt:lpstr>
      <vt:lpstr> Cursus de Maïeutique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CURSUS MAÏEUTIQUE</dc:title>
  <dc:creator>Famille G</dc:creator>
  <cp:lastModifiedBy>Famille G</cp:lastModifiedBy>
  <cp:revision>1</cp:revision>
  <dcterms:created xsi:type="dcterms:W3CDTF">2019-02-28T18:01:13Z</dcterms:created>
  <dcterms:modified xsi:type="dcterms:W3CDTF">2019-02-28T18:01:49Z</dcterms:modified>
</cp:coreProperties>
</file>