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333" r:id="rId2"/>
    <p:sldId id="347"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EEE42E-5EC1-431B-A470-F91452AEE020}" type="datetimeFigureOut">
              <a:rPr lang="fr-FR" smtClean="0"/>
              <a:t>28/02/2019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D0C740-94AC-41C3-BBBF-6AE6E9402461}" type="slidenum">
              <a:rPr lang="fr-FR" smtClean="0"/>
              <a:t>‹N°›</a:t>
            </a:fld>
            <a:endParaRPr lang="fr-FR"/>
          </a:p>
        </p:txBody>
      </p:sp>
    </p:spTree>
    <p:extLst>
      <p:ext uri="{BB962C8B-B14F-4D97-AF65-F5344CB8AC3E}">
        <p14:creationId xmlns:p14="http://schemas.microsoft.com/office/powerpoint/2010/main" val="3081338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a:extLst>
              <a:ext uri="{FF2B5EF4-FFF2-40B4-BE49-F238E27FC236}">
                <a16:creationId xmlns:a16="http://schemas.microsoft.com/office/drawing/2014/main" id="{A49E5172-0FA5-4A63-8339-C7D4452C254A}"/>
              </a:ext>
            </a:extLst>
          </p:cNvPr>
          <p:cNvSpPr>
            <a:spLocks noGrp="1" noRot="1" noChangeAspect="1" noChangeArrowheads="1" noTextEdit="1"/>
          </p:cNvSpPr>
          <p:nvPr>
            <p:ph type="sldImg"/>
          </p:nvPr>
        </p:nvSpPr>
        <p:spPr>
          <a:ln/>
        </p:spPr>
      </p:sp>
      <p:sp>
        <p:nvSpPr>
          <p:cNvPr id="19459" name="Espace réservé des commentaires 2">
            <a:extLst>
              <a:ext uri="{FF2B5EF4-FFF2-40B4-BE49-F238E27FC236}">
                <a16:creationId xmlns:a16="http://schemas.microsoft.com/office/drawing/2014/main" id="{182E8968-244F-40DF-88F1-EB001546A1B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a:latin typeface="Arial" panose="020B0604020202020204" pitchFamily="34" charset="0"/>
            </a:endParaRPr>
          </a:p>
        </p:txBody>
      </p:sp>
      <p:sp>
        <p:nvSpPr>
          <p:cNvPr id="19460" name="Espace réservé du numéro de diapositive 3">
            <a:extLst>
              <a:ext uri="{FF2B5EF4-FFF2-40B4-BE49-F238E27FC236}">
                <a16:creationId xmlns:a16="http://schemas.microsoft.com/office/drawing/2014/main" id="{119328CF-1CDF-4440-AA3A-74765A602DA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0ADF0F5-D3A2-42D0-A1A5-D6C018869F99}" type="slidenum">
              <a:rPr lang="fr-FR" altLang="fr-FR"/>
              <a:pPr>
                <a:spcBef>
                  <a:spcPct val="0"/>
                </a:spcBef>
              </a:pPr>
              <a:t>1</a:t>
            </a:fld>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02775C-8137-447F-85B6-9A1627A0FBB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B0B554C-3B4B-4804-A3D6-C57AF47D68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1FF2676-ACF2-4EE7-B368-FC66DB7E5996}"/>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5" name="Espace réservé du pied de page 4">
            <a:extLst>
              <a:ext uri="{FF2B5EF4-FFF2-40B4-BE49-F238E27FC236}">
                <a16:creationId xmlns:a16="http://schemas.microsoft.com/office/drawing/2014/main" id="{1616C31F-696A-42EC-82B9-A396792E79E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17FB09-ED3A-40E0-B83B-DEDB71CE94CE}"/>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1055955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657E4A-AD2B-40C2-B41A-2EB35466D35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2AABCE9-A8D2-4F65-BE58-6797B41D2161}"/>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0FBC053-CE72-4EFD-9829-97BD499559B3}"/>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5" name="Espace réservé du pied de page 4">
            <a:extLst>
              <a:ext uri="{FF2B5EF4-FFF2-40B4-BE49-F238E27FC236}">
                <a16:creationId xmlns:a16="http://schemas.microsoft.com/office/drawing/2014/main" id="{AAF94059-1944-4DE2-913A-6DB48CFD85A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070B0E6-7189-4CC2-800A-4029EBCB76BD}"/>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2066733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98CC88D-44B6-46FE-95D0-E9030B6EBB9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777C20C-01C8-4D89-B6A2-0AC7C681554C}"/>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19C92CD-F273-4B2E-AFCB-E61389287246}"/>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5" name="Espace réservé du pied de page 4">
            <a:extLst>
              <a:ext uri="{FF2B5EF4-FFF2-40B4-BE49-F238E27FC236}">
                <a16:creationId xmlns:a16="http://schemas.microsoft.com/office/drawing/2014/main" id="{5574AAF4-C231-42AF-8B36-0475D93D39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B26FE2D-1924-47F8-9816-0C5F4DDC21E8}"/>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3596361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E060AC-D98F-4599-8A16-653979A16E1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80D1394-94BB-4207-8010-6B7A41B6DB15}"/>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9FA497-5281-4A22-AF07-0C1297AD5CE8}"/>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5" name="Espace réservé du pied de page 4">
            <a:extLst>
              <a:ext uri="{FF2B5EF4-FFF2-40B4-BE49-F238E27FC236}">
                <a16:creationId xmlns:a16="http://schemas.microsoft.com/office/drawing/2014/main" id="{54A83361-FD36-4ABD-AD7C-EC1599F2D8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45C9C98-AA8A-4117-824D-F36AC00F7636}"/>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2369155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C12BE3-96CF-4E85-B2A9-6210EE1696A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FEFBC7F-0EB3-48F6-B3AD-7DB4919CA5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D898E1ED-0E02-479D-B456-93CF14ABEBB1}"/>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5" name="Espace réservé du pied de page 4">
            <a:extLst>
              <a:ext uri="{FF2B5EF4-FFF2-40B4-BE49-F238E27FC236}">
                <a16:creationId xmlns:a16="http://schemas.microsoft.com/office/drawing/2014/main" id="{4BE13CFE-D2B8-4645-B5CA-13E8F25E704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EE6566-903D-4991-A180-C8A13301D1E8}"/>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365262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1F0D09-BC65-4759-92AB-029F79F338F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5B9D029-C3DF-4640-84BD-A1210878617D}"/>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554801E-B125-48E4-B86F-BF1FBFFE97C0}"/>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1A84E7B-CB0D-4900-9C8C-854DDC37A900}"/>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6" name="Espace réservé du pied de page 5">
            <a:extLst>
              <a:ext uri="{FF2B5EF4-FFF2-40B4-BE49-F238E27FC236}">
                <a16:creationId xmlns:a16="http://schemas.microsoft.com/office/drawing/2014/main" id="{238BF51C-E99F-4DDA-9643-EA5C9FBB2E9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5003A81-3C10-4CEF-997E-5A3CAA8F776C}"/>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502266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6CAA9-F1B6-49B5-BBD4-56942A5F605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30F9AB0-436B-4164-A55E-2DCBFFD47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156DBD71-A3C4-4C52-9816-8295A9AC8F0A}"/>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EEA2584-7DE5-4091-B360-124FD4AD5E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641AF486-FCAA-4939-A073-0E1D0B21E7F2}"/>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F0D2468-3D17-4251-8AA1-FBCCA3D9F8D6}"/>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8" name="Espace réservé du pied de page 7">
            <a:extLst>
              <a:ext uri="{FF2B5EF4-FFF2-40B4-BE49-F238E27FC236}">
                <a16:creationId xmlns:a16="http://schemas.microsoft.com/office/drawing/2014/main" id="{A1EF1F0B-F153-4BDD-BE4C-5B6ABFADA11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10A79B2-F9CC-4415-90D0-9AB88E45D3BE}"/>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2876932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5CC850-D3EF-48A0-9CD9-E4DAE4F6F03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FA807B0-427F-496D-95E4-E8D91DEC19BC}"/>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4" name="Espace réservé du pied de page 3">
            <a:extLst>
              <a:ext uri="{FF2B5EF4-FFF2-40B4-BE49-F238E27FC236}">
                <a16:creationId xmlns:a16="http://schemas.microsoft.com/office/drawing/2014/main" id="{1B2B5ED9-EB81-4A8E-BE73-8AB553A238C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C021493-92B0-429D-BB4A-CB4772FDF268}"/>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168099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18A34FD-9D31-41EB-B423-A0ECD6687A5B}"/>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3" name="Espace réservé du pied de page 2">
            <a:extLst>
              <a:ext uri="{FF2B5EF4-FFF2-40B4-BE49-F238E27FC236}">
                <a16:creationId xmlns:a16="http://schemas.microsoft.com/office/drawing/2014/main" id="{C55F352D-060E-47E9-9325-116AD289E09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E3F4011-2F86-4AA5-883F-F38BBFE4D2F8}"/>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243014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B1A1B6-0E56-4864-9EF8-4D20A08C6E9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1550B60-A910-427C-8496-F83AAA4B97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278D886-B1E6-486A-8AD7-34D2D0132C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C3E9F9C4-DEA6-47A3-8944-089F2FD1A497}"/>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6" name="Espace réservé du pied de page 5">
            <a:extLst>
              <a:ext uri="{FF2B5EF4-FFF2-40B4-BE49-F238E27FC236}">
                <a16:creationId xmlns:a16="http://schemas.microsoft.com/office/drawing/2014/main" id="{602EFF74-7C42-479D-BB53-953E43EFB7E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0ACE887-96CE-4ACE-83F7-C8B005981012}"/>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3975531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6DA856-E5CC-4C55-9B37-E1A2AABB5F2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3AA1693-AB9F-49ED-8DA3-74C80C6CDE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D4CCC80-01A1-4B38-A7C6-C1215C39D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5FA96375-241E-4AB7-B12C-B1C73FDF9D45}"/>
              </a:ext>
            </a:extLst>
          </p:cNvPr>
          <p:cNvSpPr>
            <a:spLocks noGrp="1"/>
          </p:cNvSpPr>
          <p:nvPr>
            <p:ph type="dt" sz="half" idx="10"/>
          </p:nvPr>
        </p:nvSpPr>
        <p:spPr/>
        <p:txBody>
          <a:bodyPr/>
          <a:lstStyle/>
          <a:p>
            <a:fld id="{DC7BA924-D5DA-496E-9D81-25BE9170EA32}" type="datetimeFigureOut">
              <a:rPr lang="fr-FR" smtClean="0"/>
              <a:t>28/02/2019</a:t>
            </a:fld>
            <a:endParaRPr lang="fr-FR"/>
          </a:p>
        </p:txBody>
      </p:sp>
      <p:sp>
        <p:nvSpPr>
          <p:cNvPr id="6" name="Espace réservé du pied de page 5">
            <a:extLst>
              <a:ext uri="{FF2B5EF4-FFF2-40B4-BE49-F238E27FC236}">
                <a16:creationId xmlns:a16="http://schemas.microsoft.com/office/drawing/2014/main" id="{B13F93FF-BC53-4E18-8DAA-1B028D2048F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5C4004A-C8C3-4B98-8639-246AFF228768}"/>
              </a:ext>
            </a:extLst>
          </p:cNvPr>
          <p:cNvSpPr>
            <a:spLocks noGrp="1"/>
          </p:cNvSpPr>
          <p:nvPr>
            <p:ph type="sldNum" sz="quarter" idx="12"/>
          </p:nvPr>
        </p:nvSpPr>
        <p:spPr/>
        <p:txBody>
          <a:bodyPr/>
          <a:lstStyle/>
          <a:p>
            <a:fld id="{C264DE9D-C35A-41EC-AA2A-F01F450E7980}" type="slidenum">
              <a:rPr lang="fr-FR" smtClean="0"/>
              <a:t>‹N°›</a:t>
            </a:fld>
            <a:endParaRPr lang="fr-FR"/>
          </a:p>
        </p:txBody>
      </p:sp>
    </p:spTree>
    <p:extLst>
      <p:ext uri="{BB962C8B-B14F-4D97-AF65-F5344CB8AC3E}">
        <p14:creationId xmlns:p14="http://schemas.microsoft.com/office/powerpoint/2010/main" val="656439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6102053-D199-4F3B-8909-CD25C6324F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2A3C7C0-184C-45CB-A8D7-2EB893DBA8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06F6E5-5B74-417B-A47A-B029088050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7BA924-D5DA-496E-9D81-25BE9170EA32}" type="datetimeFigureOut">
              <a:rPr lang="fr-FR" smtClean="0"/>
              <a:t>28/02/2019</a:t>
            </a:fld>
            <a:endParaRPr lang="fr-FR"/>
          </a:p>
        </p:txBody>
      </p:sp>
      <p:sp>
        <p:nvSpPr>
          <p:cNvPr id="5" name="Espace réservé du pied de page 4">
            <a:extLst>
              <a:ext uri="{FF2B5EF4-FFF2-40B4-BE49-F238E27FC236}">
                <a16:creationId xmlns:a16="http://schemas.microsoft.com/office/drawing/2014/main" id="{8FD65426-8B58-491E-958C-D5E1341285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4E648CD-ADFD-4F2C-90C3-643C60F04F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4DE9D-C35A-41EC-AA2A-F01F450E7980}" type="slidenum">
              <a:rPr lang="fr-FR" smtClean="0"/>
              <a:t>‹N°›</a:t>
            </a:fld>
            <a:endParaRPr lang="fr-FR"/>
          </a:p>
        </p:txBody>
      </p:sp>
    </p:spTree>
    <p:extLst>
      <p:ext uri="{BB962C8B-B14F-4D97-AF65-F5344CB8AC3E}">
        <p14:creationId xmlns:p14="http://schemas.microsoft.com/office/powerpoint/2010/main" val="2640108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a:extLst>
              <a:ext uri="{FF2B5EF4-FFF2-40B4-BE49-F238E27FC236}">
                <a16:creationId xmlns:a16="http://schemas.microsoft.com/office/drawing/2014/main" id="{24DC4FBA-59E7-4796-9624-A61E41A92139}"/>
              </a:ext>
            </a:extLst>
          </p:cNvPr>
          <p:cNvSpPr>
            <a:spLocks noChangeArrowheads="1"/>
          </p:cNvSpPr>
          <p:nvPr/>
        </p:nvSpPr>
        <p:spPr bwMode="auto">
          <a:xfrm>
            <a:off x="3359150" y="1989139"/>
            <a:ext cx="4751388" cy="3743325"/>
          </a:xfrm>
          <a:prstGeom prst="triangle">
            <a:avLst>
              <a:gd name="adj" fmla="val 50000"/>
            </a:avLst>
          </a:prstGeom>
          <a:solidFill>
            <a:schemeClr val="accent1"/>
          </a:solidFill>
          <a:ln w="9525">
            <a:solidFill>
              <a:srgbClr val="FF9900"/>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fr-FR" altLang="fr-FR" sz="1800">
              <a:solidFill>
                <a:srgbClr val="FF9900"/>
              </a:solidFill>
              <a:latin typeface="Arial" panose="020B0604020202020204" pitchFamily="34" charset="0"/>
            </a:endParaRPr>
          </a:p>
        </p:txBody>
      </p:sp>
      <p:sp>
        <p:nvSpPr>
          <p:cNvPr id="18435" name="Text Box 3">
            <a:extLst>
              <a:ext uri="{FF2B5EF4-FFF2-40B4-BE49-F238E27FC236}">
                <a16:creationId xmlns:a16="http://schemas.microsoft.com/office/drawing/2014/main" id="{F5A18B36-46D8-46C0-8FCA-37EDF5B9784D}"/>
              </a:ext>
            </a:extLst>
          </p:cNvPr>
          <p:cNvSpPr txBox="1">
            <a:spLocks noChangeArrowheads="1"/>
          </p:cNvSpPr>
          <p:nvPr/>
        </p:nvSpPr>
        <p:spPr bwMode="auto">
          <a:xfrm>
            <a:off x="4943476" y="1341439"/>
            <a:ext cx="16557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fr-FR" altLang="fr-FR" sz="2000" b="1">
                <a:latin typeface="Arial" panose="020B0604020202020204" pitchFamily="34" charset="0"/>
              </a:rPr>
              <a:t>Clinicien: supervision</a:t>
            </a:r>
            <a:r>
              <a:rPr lang="fr-FR" altLang="fr-FR" sz="1800">
                <a:latin typeface="Arial" panose="020B0604020202020204" pitchFamily="34" charset="0"/>
              </a:rPr>
              <a:t> </a:t>
            </a:r>
          </a:p>
        </p:txBody>
      </p:sp>
      <p:sp>
        <p:nvSpPr>
          <p:cNvPr id="18436" name="Text Box 4">
            <a:extLst>
              <a:ext uri="{FF2B5EF4-FFF2-40B4-BE49-F238E27FC236}">
                <a16:creationId xmlns:a16="http://schemas.microsoft.com/office/drawing/2014/main" id="{B2CC21BA-1035-4485-9640-5959F205DFC6}"/>
              </a:ext>
            </a:extLst>
          </p:cNvPr>
          <p:cNvSpPr txBox="1">
            <a:spLocks noChangeArrowheads="1"/>
          </p:cNvSpPr>
          <p:nvPr/>
        </p:nvSpPr>
        <p:spPr bwMode="auto">
          <a:xfrm>
            <a:off x="2351089" y="5516564"/>
            <a:ext cx="13684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fr-FR" altLang="fr-FR" sz="2000">
                <a:latin typeface="Arial" panose="020B0604020202020204" pitchFamily="34" charset="0"/>
              </a:rPr>
              <a:t>Etudiant</a:t>
            </a:r>
          </a:p>
        </p:txBody>
      </p:sp>
      <p:sp>
        <p:nvSpPr>
          <p:cNvPr id="18437" name="Text Box 5">
            <a:extLst>
              <a:ext uri="{FF2B5EF4-FFF2-40B4-BE49-F238E27FC236}">
                <a16:creationId xmlns:a16="http://schemas.microsoft.com/office/drawing/2014/main" id="{B60BF96E-D6B6-497D-B3DC-281AD898F93A}"/>
              </a:ext>
            </a:extLst>
          </p:cNvPr>
          <p:cNvSpPr txBox="1">
            <a:spLocks noChangeArrowheads="1"/>
          </p:cNvSpPr>
          <p:nvPr/>
        </p:nvSpPr>
        <p:spPr bwMode="auto">
          <a:xfrm>
            <a:off x="8112125" y="5516564"/>
            <a:ext cx="23050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fr-FR" altLang="fr-FR" sz="2000">
                <a:latin typeface="Arial" panose="020B0604020202020204" pitchFamily="34" charset="0"/>
              </a:rPr>
              <a:t>Enseignant-tuteur</a:t>
            </a:r>
          </a:p>
        </p:txBody>
      </p:sp>
      <p:sp>
        <p:nvSpPr>
          <p:cNvPr id="18438" name="Text Box 6">
            <a:extLst>
              <a:ext uri="{FF2B5EF4-FFF2-40B4-BE49-F238E27FC236}">
                <a16:creationId xmlns:a16="http://schemas.microsoft.com/office/drawing/2014/main" id="{6F7260D0-9CF9-4FA1-B94E-FBAE2E6F7E00}"/>
              </a:ext>
            </a:extLst>
          </p:cNvPr>
          <p:cNvSpPr txBox="1">
            <a:spLocks noChangeArrowheads="1"/>
          </p:cNvSpPr>
          <p:nvPr/>
        </p:nvSpPr>
        <p:spPr bwMode="auto">
          <a:xfrm>
            <a:off x="2711624" y="501652"/>
            <a:ext cx="69130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fr-FR" altLang="fr-FR" sz="2400" b="1" dirty="0">
                <a:latin typeface="Arial" panose="020B0604020202020204" pitchFamily="34" charset="0"/>
              </a:rPr>
              <a:t>La triade pédagogique école-stage-étudiant-e-</a:t>
            </a:r>
          </a:p>
        </p:txBody>
      </p:sp>
      <p:sp>
        <p:nvSpPr>
          <p:cNvPr id="18439" name="Espace réservé du numéro de diapositive 6">
            <a:extLst>
              <a:ext uri="{FF2B5EF4-FFF2-40B4-BE49-F238E27FC236}">
                <a16:creationId xmlns:a16="http://schemas.microsoft.com/office/drawing/2014/main" id="{76526D45-193D-40B9-9C46-D46E44F7810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3358B69-871A-4472-828B-90F736A54AB9}" type="slidenum">
              <a:rPr lang="fr-FR" altLang="fr-FR" sz="1200">
                <a:solidFill>
                  <a:srgbClr val="898989"/>
                </a:solidFill>
                <a:latin typeface="Arial" panose="020B0604020202020204" pitchFamily="34" charset="0"/>
              </a:rPr>
              <a:pPr>
                <a:spcBef>
                  <a:spcPct val="0"/>
                </a:spcBef>
                <a:buFontTx/>
                <a:buNone/>
              </a:pPr>
              <a:t>1</a:t>
            </a:fld>
            <a:endParaRPr lang="fr-FR" altLang="fr-FR" sz="1200">
              <a:solidFill>
                <a:srgbClr val="898989"/>
              </a:solidFill>
              <a:latin typeface="Arial" panose="020B0604020202020204" pitchFamily="34" charset="0"/>
            </a:endParaRPr>
          </a:p>
        </p:txBody>
      </p:sp>
      <p:sp>
        <p:nvSpPr>
          <p:cNvPr id="18440" name="Espace réservé du pied de page 1">
            <a:extLst>
              <a:ext uri="{FF2B5EF4-FFF2-40B4-BE49-F238E27FC236}">
                <a16:creationId xmlns:a16="http://schemas.microsoft.com/office/drawing/2014/main" id="{3CA45820-3745-450B-BD70-BFE85868438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fr-FR" altLang="fr-FR" sz="1200">
                <a:solidFill>
                  <a:srgbClr val="898989"/>
                </a:solidFill>
                <a:latin typeface="Arial" panose="020B0604020202020204" pitchFamily="34" charset="0"/>
                <a:cs typeface="Arial" panose="020B0604020202020204" pitchFamily="34" charset="0"/>
              </a:rPr>
              <a:t>ANFICsf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AA713832-9C17-4680-997E-ADBA221EB8D3}"/>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fr-FR" altLang="fr-FR"/>
              <a:t>ANFICsf</a:t>
            </a:r>
          </a:p>
        </p:txBody>
      </p:sp>
      <p:sp>
        <p:nvSpPr>
          <p:cNvPr id="11267" name="Titre 1">
            <a:extLst>
              <a:ext uri="{FF2B5EF4-FFF2-40B4-BE49-F238E27FC236}">
                <a16:creationId xmlns:a16="http://schemas.microsoft.com/office/drawing/2014/main" id="{9F90E9B8-38A5-4CF8-AF01-2A04A6483FCD}"/>
              </a:ext>
            </a:extLst>
          </p:cNvPr>
          <p:cNvSpPr>
            <a:spLocks noGrp="1" noChangeArrowheads="1"/>
          </p:cNvSpPr>
          <p:nvPr>
            <p:ph type="title"/>
          </p:nvPr>
        </p:nvSpPr>
        <p:spPr>
          <a:xfrm>
            <a:off x="1774825" y="274638"/>
            <a:ext cx="8713788" cy="1143000"/>
          </a:xfrm>
        </p:spPr>
        <p:txBody>
          <a:bodyPr/>
          <a:lstStyle/>
          <a:p>
            <a:r>
              <a:rPr lang="fr-FR" altLang="fr-FR" b="1"/>
              <a:t>La triade pédagogique en action: buts</a:t>
            </a:r>
          </a:p>
        </p:txBody>
      </p:sp>
      <p:sp>
        <p:nvSpPr>
          <p:cNvPr id="11268" name="Espace réservé du contenu 2">
            <a:extLst>
              <a:ext uri="{FF2B5EF4-FFF2-40B4-BE49-F238E27FC236}">
                <a16:creationId xmlns:a16="http://schemas.microsoft.com/office/drawing/2014/main" id="{AA25E641-34AA-491A-A187-12473B1A1349}"/>
              </a:ext>
            </a:extLst>
          </p:cNvPr>
          <p:cNvSpPr>
            <a:spLocks noGrp="1" noChangeArrowheads="1"/>
          </p:cNvSpPr>
          <p:nvPr>
            <p:ph idx="1"/>
          </p:nvPr>
        </p:nvSpPr>
        <p:spPr/>
        <p:txBody>
          <a:bodyPr/>
          <a:lstStyle/>
          <a:p>
            <a:r>
              <a:rPr lang="fr-FR" altLang="fr-FR" sz="2000" dirty="0"/>
              <a:t>Soutenir  la réussite de l’étudiant en formation</a:t>
            </a:r>
          </a:p>
          <a:p>
            <a:r>
              <a:rPr lang="fr-FR" altLang="fr-FR" sz="2000" dirty="0"/>
              <a:t>L’aider à dégager une compréhension véritable des raisons et des limites de ses succès (ou de ses échecs…)</a:t>
            </a:r>
          </a:p>
          <a:p>
            <a:r>
              <a:rPr lang="fr-FR" altLang="fr-FR" sz="2000" dirty="0"/>
              <a:t>Vérifier les acquis</a:t>
            </a:r>
          </a:p>
          <a:p>
            <a:r>
              <a:rPr lang="fr-FR" altLang="fr-FR" sz="2000" dirty="0"/>
              <a:t>Se consulter pour savoir si l’étudiant est capable d’exercer la profession, le superviseur en comprenant mieux le contexte, le tuteur enseignant en donnant des exemples, et en vérifiant ensemble des compétences visées.</a:t>
            </a:r>
          </a:p>
          <a:p>
            <a:r>
              <a:rPr lang="fr-FR" altLang="fr-FR" sz="2000" dirty="0"/>
              <a:t>Elle est clairement centrée sur les apprentissages professionnels de l’étudiant en formation et évite de s’appliquer aux caractéristiques de sa personnalité ou à ses croyances</a:t>
            </a:r>
          </a:p>
          <a:p>
            <a:r>
              <a:rPr lang="fr-FR" altLang="fr-FR" sz="2000" dirty="0"/>
              <a:t>Elle s’appuie sur des relations interpersonnelles de qualité</a:t>
            </a:r>
          </a:p>
          <a:p>
            <a:r>
              <a:rPr lang="fr-FR" altLang="fr-FR" sz="2000" dirty="0"/>
              <a:t>Elle se dessine sur un fond de réflexion large et consistant de la part de l’étudiant</a:t>
            </a:r>
          </a:p>
          <a:p>
            <a:r>
              <a:rPr lang="fr-FR" altLang="fr-FR" sz="2000" dirty="0"/>
              <a:t>Elle est soutenue par une Charte d’engagement commune </a:t>
            </a:r>
          </a:p>
          <a:p>
            <a:endParaRPr lang="fr-FR" altLang="fr-FR" sz="2400" dirty="0"/>
          </a:p>
          <a:p>
            <a:endParaRPr lang="fr-FR" altLang="fr-FR" dirty="0"/>
          </a:p>
        </p:txBody>
      </p:sp>
      <p:sp>
        <p:nvSpPr>
          <p:cNvPr id="11269" name="Espace réservé du pied de page 3">
            <a:extLst>
              <a:ext uri="{FF2B5EF4-FFF2-40B4-BE49-F238E27FC236}">
                <a16:creationId xmlns:a16="http://schemas.microsoft.com/office/drawing/2014/main" id="{D925C30F-9D7A-4542-8306-C9A586846910}"/>
              </a:ext>
            </a:extLst>
          </p:cNvPr>
          <p:cNvSpPr txBox="1">
            <a:spLocks noGrp="1"/>
          </p:cNvSpPr>
          <p:nvPr/>
        </p:nvSpPr>
        <p:spPr bwMode="auto">
          <a:xfrm>
            <a:off x="4648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fr-FR" altLang="fr-FR" sz="1400" dirty="0"/>
          </a:p>
        </p:txBody>
      </p:sp>
      <p:sp>
        <p:nvSpPr>
          <p:cNvPr id="11270" name="Espace réservé du numéro de diapositive 4">
            <a:extLst>
              <a:ext uri="{FF2B5EF4-FFF2-40B4-BE49-F238E27FC236}">
                <a16:creationId xmlns:a16="http://schemas.microsoft.com/office/drawing/2014/main" id="{1219F494-2A4E-488A-8919-292DD1E72E1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9BAD18E-3F74-4061-BC80-A0D829761D04}" type="slidenum">
              <a:rPr lang="fr-FR" altLang="fr-FR" sz="1400"/>
              <a:pPr>
                <a:spcBef>
                  <a:spcPct val="0"/>
                </a:spcBef>
                <a:buFontTx/>
                <a:buNone/>
              </a:pPr>
              <a:t>2</a:t>
            </a:fld>
            <a:endParaRPr lang="fr-FR" altLang="fr-FR" sz="140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144</Words>
  <Application>Microsoft Office PowerPoint</Application>
  <PresentationFormat>Grand écran</PresentationFormat>
  <Paragraphs>18</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La triade pédagogique en action: buts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Famille G</dc:creator>
  <cp:lastModifiedBy>Famille G</cp:lastModifiedBy>
  <cp:revision>1</cp:revision>
  <dcterms:created xsi:type="dcterms:W3CDTF">2019-02-28T17:46:57Z</dcterms:created>
  <dcterms:modified xsi:type="dcterms:W3CDTF">2019-02-28T17:47:55Z</dcterms:modified>
</cp:coreProperties>
</file>