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32"/>
  </p:notesMasterIdLst>
  <p:sldIdLst>
    <p:sldId id="268" r:id="rId3"/>
    <p:sldId id="269" r:id="rId4"/>
    <p:sldId id="358" r:id="rId5"/>
    <p:sldId id="335" r:id="rId6"/>
    <p:sldId id="373" r:id="rId7"/>
    <p:sldId id="349" r:id="rId8"/>
    <p:sldId id="350" r:id="rId9"/>
    <p:sldId id="351" r:id="rId10"/>
    <p:sldId id="271" r:id="rId11"/>
    <p:sldId id="334" r:id="rId12"/>
    <p:sldId id="336" r:id="rId13"/>
    <p:sldId id="356" r:id="rId14"/>
    <p:sldId id="337" r:id="rId15"/>
    <p:sldId id="357" r:id="rId16"/>
    <p:sldId id="338" r:id="rId17"/>
    <p:sldId id="339" r:id="rId18"/>
    <p:sldId id="359" r:id="rId19"/>
    <p:sldId id="360" r:id="rId20"/>
    <p:sldId id="296" r:id="rId21"/>
    <p:sldId id="342" r:id="rId22"/>
    <p:sldId id="364" r:id="rId23"/>
    <p:sldId id="348" r:id="rId24"/>
    <p:sldId id="410" r:id="rId25"/>
    <p:sldId id="412" r:id="rId26"/>
    <p:sldId id="409" r:id="rId27"/>
    <p:sldId id="413" r:id="rId28"/>
    <p:sldId id="324" r:id="rId29"/>
    <p:sldId id="304" r:id="rId30"/>
    <p:sldId id="323"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34" d="100"/>
        <a:sy n="134" d="100"/>
      </p:scale>
      <p:origin x="0" y="-111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5E1D-9CFF-41B6-8AC0-1370FC3A3E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6E759C-29CF-48A2-95ED-2AC978A79ACC}">
      <dgm:prSet custT="1"/>
      <dgm:spPr/>
      <dgm:t>
        <a:bodyPr/>
        <a:lstStyle/>
        <a:p>
          <a:r>
            <a:rPr lang="fr-FR" sz="2000" b="1" dirty="0"/>
            <a:t>2019-2020: modes de recrutement différenciés, fin du numerus clausus, passerelles et entrées diversifiées dans le cursus</a:t>
          </a:r>
          <a:endParaRPr lang="en-US" sz="2000" b="1" dirty="0"/>
        </a:p>
      </dgm:t>
    </dgm:pt>
    <dgm:pt modelId="{284AFE30-4CF7-4D4D-8D6C-F5280670718C}" type="parTrans" cxnId="{2FB20035-949B-40A8-8015-054CB7099DF2}">
      <dgm:prSet/>
      <dgm:spPr/>
      <dgm:t>
        <a:bodyPr/>
        <a:lstStyle/>
        <a:p>
          <a:endParaRPr lang="en-US"/>
        </a:p>
      </dgm:t>
    </dgm:pt>
    <dgm:pt modelId="{419B3BA2-D00F-4CC7-B09C-3CC45D0047F1}" type="sibTrans" cxnId="{2FB20035-949B-40A8-8015-054CB7099DF2}">
      <dgm:prSet/>
      <dgm:spPr/>
      <dgm:t>
        <a:bodyPr/>
        <a:lstStyle/>
        <a:p>
          <a:endParaRPr lang="en-US"/>
        </a:p>
      </dgm:t>
    </dgm:pt>
    <dgm:pt modelId="{F37DD45B-84FB-4318-B081-75B7C5CD87CD}">
      <dgm:prSet custT="1"/>
      <dgm:spPr/>
      <dgm:t>
        <a:bodyPr/>
        <a:lstStyle/>
        <a:p>
          <a:r>
            <a:rPr lang="fr-FR" sz="2400" b="1" dirty="0"/>
            <a:t>L.AS= Licence accès-santé: </a:t>
          </a:r>
        </a:p>
        <a:p>
          <a:r>
            <a:rPr lang="fr-FR" sz="2400" dirty="0"/>
            <a:t>licence généraliste et « mineure santé » </a:t>
          </a:r>
          <a:endParaRPr lang="en-US" sz="2400" dirty="0"/>
        </a:p>
      </dgm:t>
    </dgm:pt>
    <dgm:pt modelId="{9D08E66F-BEB8-4A68-82AC-38B9BC941F5F}" type="parTrans" cxnId="{E5CB214E-AC82-49D5-9977-A0220516C012}">
      <dgm:prSet/>
      <dgm:spPr/>
      <dgm:t>
        <a:bodyPr/>
        <a:lstStyle/>
        <a:p>
          <a:endParaRPr lang="en-US"/>
        </a:p>
      </dgm:t>
    </dgm:pt>
    <dgm:pt modelId="{F7821465-F622-4796-94BB-1C6975B43A6B}" type="sibTrans" cxnId="{E5CB214E-AC82-49D5-9977-A0220516C012}">
      <dgm:prSet/>
      <dgm:spPr/>
      <dgm:t>
        <a:bodyPr/>
        <a:lstStyle/>
        <a:p>
          <a:endParaRPr lang="en-US"/>
        </a:p>
      </dgm:t>
    </dgm:pt>
    <dgm:pt modelId="{972201BD-2045-45C7-B53C-E4E59DA3D5D8}">
      <dgm:prSet custT="1"/>
      <dgm:spPr/>
      <dgm:t>
        <a:bodyPr/>
        <a:lstStyle/>
        <a:p>
          <a:r>
            <a:rPr lang="fr-FR" sz="2400" b="1" dirty="0"/>
            <a:t>Ou PASS = accès santé spécifique: </a:t>
          </a:r>
          <a:r>
            <a:rPr lang="fr-FR" sz="2400" dirty="0"/>
            <a:t>majorité disciplines de santé et « mineure disciplinaire »</a:t>
          </a:r>
          <a:endParaRPr lang="en-US" sz="2400" dirty="0"/>
        </a:p>
      </dgm:t>
    </dgm:pt>
    <dgm:pt modelId="{1C9E8CF1-9D7D-4C65-9F27-02980501A944}" type="parTrans" cxnId="{053BD614-3DC7-46F8-94C9-10AE46467FB6}">
      <dgm:prSet/>
      <dgm:spPr/>
      <dgm:t>
        <a:bodyPr/>
        <a:lstStyle/>
        <a:p>
          <a:endParaRPr lang="en-US"/>
        </a:p>
      </dgm:t>
    </dgm:pt>
    <dgm:pt modelId="{6EF5D97D-AAC1-478E-806A-847BC41CECC1}" type="sibTrans" cxnId="{053BD614-3DC7-46F8-94C9-10AE46467FB6}">
      <dgm:prSet/>
      <dgm:spPr/>
      <dgm:t>
        <a:bodyPr/>
        <a:lstStyle/>
        <a:p>
          <a:endParaRPr lang="en-US"/>
        </a:p>
      </dgm:t>
    </dgm:pt>
    <dgm:pt modelId="{5BCB190E-1AB8-4A46-90FF-63606DEBA12C}">
      <dgm:prSet custT="1"/>
      <dgm:spPr/>
      <dgm:t>
        <a:bodyPr/>
        <a:lstStyle/>
        <a:p>
          <a:r>
            <a:rPr lang="fr-FR" sz="1600" b="1" dirty="0"/>
            <a:t>Capacité d’accueil limitée: sélection des filières MMOP (Nombre de places : Doyen//ARS</a:t>
          </a:r>
        </a:p>
        <a:p>
          <a:r>
            <a:rPr lang="fr-FR" sz="1600" b="1" dirty="0"/>
            <a:t>L.AS: si non admis: continuer la licence avec admissions aux MMOP en 2</a:t>
          </a:r>
          <a:r>
            <a:rPr lang="fr-FR" sz="1600" b="1" baseline="30000" dirty="0"/>
            <a:t>ème</a:t>
          </a:r>
          <a:r>
            <a:rPr lang="fr-FR" sz="1600" b="1" dirty="0"/>
            <a:t> ou 3</a:t>
          </a:r>
          <a:r>
            <a:rPr lang="fr-FR" sz="1600" b="1" baseline="30000" dirty="0"/>
            <a:t>ème</a:t>
          </a:r>
          <a:r>
            <a:rPr lang="fr-FR" sz="1600" b="1" dirty="0"/>
            <a:t> année</a:t>
          </a:r>
        </a:p>
        <a:p>
          <a:r>
            <a:rPr lang="fr-FR" sz="1600" b="1" dirty="0"/>
            <a:t>Pas de redoublement en PASS</a:t>
          </a:r>
          <a:endParaRPr lang="en-US" sz="1600" b="1" dirty="0"/>
        </a:p>
      </dgm:t>
    </dgm:pt>
    <dgm:pt modelId="{0B609648-A41C-4FD3-941A-6E23AE3D6712}" type="parTrans" cxnId="{7A51F46C-0542-44AE-8561-206326D69C6B}">
      <dgm:prSet/>
      <dgm:spPr/>
      <dgm:t>
        <a:bodyPr/>
        <a:lstStyle/>
        <a:p>
          <a:endParaRPr lang="en-US"/>
        </a:p>
      </dgm:t>
    </dgm:pt>
    <dgm:pt modelId="{86ECA9A6-D70C-47FD-BE93-761D253129C1}" type="sibTrans" cxnId="{7A51F46C-0542-44AE-8561-206326D69C6B}">
      <dgm:prSet/>
      <dgm:spPr/>
      <dgm:t>
        <a:bodyPr/>
        <a:lstStyle/>
        <a:p>
          <a:endParaRPr lang="en-US"/>
        </a:p>
      </dgm:t>
    </dgm:pt>
    <dgm:pt modelId="{ACB69ACC-5758-4E74-BF8F-5F36096DD793}">
      <dgm:prSet custT="1"/>
      <dgm:spPr/>
      <dgm:t>
        <a:bodyPr/>
        <a:lstStyle/>
        <a:p>
          <a:r>
            <a:rPr lang="en-US" sz="1800" b="1" dirty="0"/>
            <a:t>3ème voie : passerelle pour les étudiants déjà diplômés (</a:t>
          </a:r>
          <a:r>
            <a:rPr lang="fr-FR" sz="1800" b="0" i="0" dirty="0"/>
            <a:t>Master, Doctorat, Diplôme d’Ingénieur, certains diplômes du paramédical...)</a:t>
          </a:r>
          <a:endParaRPr lang="en-US" sz="1800" b="1" dirty="0"/>
        </a:p>
      </dgm:t>
    </dgm:pt>
    <dgm:pt modelId="{FD19DAB7-D021-4EB4-8CBD-7F8A08AFDD10}" type="parTrans" cxnId="{56C7B5D4-E815-402E-962B-E734833466A9}">
      <dgm:prSet/>
      <dgm:spPr/>
      <dgm:t>
        <a:bodyPr/>
        <a:lstStyle/>
        <a:p>
          <a:endParaRPr lang="fr-FR"/>
        </a:p>
      </dgm:t>
    </dgm:pt>
    <dgm:pt modelId="{9A9640C3-4B25-4314-8630-E6A279FB84BC}" type="sibTrans" cxnId="{56C7B5D4-E815-402E-962B-E734833466A9}">
      <dgm:prSet/>
      <dgm:spPr/>
      <dgm:t>
        <a:bodyPr/>
        <a:lstStyle/>
        <a:p>
          <a:endParaRPr lang="fr-FR"/>
        </a:p>
      </dgm:t>
    </dgm:pt>
    <dgm:pt modelId="{A06D88C4-DB56-443F-9BF7-E63767462C37}">
      <dgm:prSet custT="1"/>
      <dgm:spPr/>
      <dgm:t>
        <a:bodyPr/>
        <a:lstStyle/>
        <a:p>
          <a:r>
            <a:rPr lang="fr-FR" sz="1800" b="1" dirty="0">
              <a:solidFill>
                <a:srgbClr val="7030A0"/>
              </a:solidFill>
            </a:rPr>
            <a:t>Importance des tutorats santé:</a:t>
          </a:r>
          <a:r>
            <a:rPr lang="fr-FR" sz="1800" b="1" dirty="0"/>
            <a:t> </a:t>
          </a:r>
          <a:r>
            <a:rPr lang="fr-FR" sz="1600" b="1" dirty="0"/>
            <a:t>accès gratuit et intra-universitaire, pédagogique et méthodologique</a:t>
          </a:r>
        </a:p>
      </dgm:t>
    </dgm:pt>
    <dgm:pt modelId="{BF14FE69-6178-4F77-BED8-42D760953258}" type="parTrans" cxnId="{86562F43-D057-4F70-A64B-F43EE3B1574E}">
      <dgm:prSet/>
      <dgm:spPr/>
      <dgm:t>
        <a:bodyPr/>
        <a:lstStyle/>
        <a:p>
          <a:endParaRPr lang="fr-FR"/>
        </a:p>
      </dgm:t>
    </dgm:pt>
    <dgm:pt modelId="{634F338A-BAA6-484E-A9FA-06F6ADCED488}" type="sibTrans" cxnId="{86562F43-D057-4F70-A64B-F43EE3B1574E}">
      <dgm:prSet/>
      <dgm:spPr/>
      <dgm:t>
        <a:bodyPr/>
        <a:lstStyle/>
        <a:p>
          <a:endParaRPr lang="fr-FR"/>
        </a:p>
      </dgm:t>
    </dgm:pt>
    <dgm:pt modelId="{2EFFD827-299A-438D-A031-51323393C401}" type="pres">
      <dgm:prSet presAssocID="{90BB5E1D-9CFF-41B6-8AC0-1370FC3A3E58}" presName="vert0" presStyleCnt="0">
        <dgm:presLayoutVars>
          <dgm:dir/>
          <dgm:animOne val="branch"/>
          <dgm:animLvl val="lvl"/>
        </dgm:presLayoutVars>
      </dgm:prSet>
      <dgm:spPr/>
    </dgm:pt>
    <dgm:pt modelId="{5E758356-56BA-4AAC-8DD9-8C9DBC7146BE}" type="pres">
      <dgm:prSet presAssocID="{526E759C-29CF-48A2-95ED-2AC978A79ACC}" presName="thickLine" presStyleLbl="alignNode1" presStyleIdx="0" presStyleCnt="6"/>
      <dgm:spPr/>
    </dgm:pt>
    <dgm:pt modelId="{C98AE0EB-1F72-4BC2-99BE-BD0DFC4AB143}" type="pres">
      <dgm:prSet presAssocID="{526E759C-29CF-48A2-95ED-2AC978A79ACC}" presName="horz1" presStyleCnt="0"/>
      <dgm:spPr/>
    </dgm:pt>
    <dgm:pt modelId="{162BB574-3BE9-4F58-B255-C73ABDA47798}" type="pres">
      <dgm:prSet presAssocID="{526E759C-29CF-48A2-95ED-2AC978A79ACC}" presName="tx1" presStyleLbl="revTx" presStyleIdx="0" presStyleCnt="6"/>
      <dgm:spPr/>
    </dgm:pt>
    <dgm:pt modelId="{550818BC-77C3-4BEA-92C1-C3545F943CAE}" type="pres">
      <dgm:prSet presAssocID="{526E759C-29CF-48A2-95ED-2AC978A79ACC}" presName="vert1" presStyleCnt="0"/>
      <dgm:spPr/>
    </dgm:pt>
    <dgm:pt modelId="{C7CCF79D-EF88-4D3B-B38F-7437492A9310}" type="pres">
      <dgm:prSet presAssocID="{F37DD45B-84FB-4318-B081-75B7C5CD87CD}" presName="thickLine" presStyleLbl="alignNode1" presStyleIdx="1" presStyleCnt="6"/>
      <dgm:spPr/>
    </dgm:pt>
    <dgm:pt modelId="{10002118-669C-4C3C-802E-592D0B649C73}" type="pres">
      <dgm:prSet presAssocID="{F37DD45B-84FB-4318-B081-75B7C5CD87CD}" presName="horz1" presStyleCnt="0"/>
      <dgm:spPr/>
    </dgm:pt>
    <dgm:pt modelId="{CA5CD97E-D789-431E-B2FD-BC6E8C34EA11}" type="pres">
      <dgm:prSet presAssocID="{F37DD45B-84FB-4318-B081-75B7C5CD87CD}" presName="tx1" presStyleLbl="revTx" presStyleIdx="1" presStyleCnt="6" custScaleY="132252"/>
      <dgm:spPr/>
    </dgm:pt>
    <dgm:pt modelId="{DADB6D12-9F8F-4F53-81C6-3ABF61AF578F}" type="pres">
      <dgm:prSet presAssocID="{F37DD45B-84FB-4318-B081-75B7C5CD87CD}" presName="vert1" presStyleCnt="0"/>
      <dgm:spPr/>
    </dgm:pt>
    <dgm:pt modelId="{E54CCC95-2F4A-44D9-B07D-B2450A96D3A2}" type="pres">
      <dgm:prSet presAssocID="{972201BD-2045-45C7-B53C-E4E59DA3D5D8}" presName="thickLine" presStyleLbl="alignNode1" presStyleIdx="2" presStyleCnt="6"/>
      <dgm:spPr/>
    </dgm:pt>
    <dgm:pt modelId="{1E37248F-4249-433D-9666-87E8D3BCD46B}" type="pres">
      <dgm:prSet presAssocID="{972201BD-2045-45C7-B53C-E4E59DA3D5D8}" presName="horz1" presStyleCnt="0"/>
      <dgm:spPr/>
    </dgm:pt>
    <dgm:pt modelId="{31505613-A077-4F46-B9AD-384A8A25B9A2}" type="pres">
      <dgm:prSet presAssocID="{972201BD-2045-45C7-B53C-E4E59DA3D5D8}" presName="tx1" presStyleLbl="revTx" presStyleIdx="2" presStyleCnt="6"/>
      <dgm:spPr/>
    </dgm:pt>
    <dgm:pt modelId="{55DF1125-A369-4B29-9196-3190F6FCB261}" type="pres">
      <dgm:prSet presAssocID="{972201BD-2045-45C7-B53C-E4E59DA3D5D8}" presName="vert1" presStyleCnt="0"/>
      <dgm:spPr/>
    </dgm:pt>
    <dgm:pt modelId="{F9862DDA-970D-4657-9C40-A47B36978F96}" type="pres">
      <dgm:prSet presAssocID="{5BCB190E-1AB8-4A46-90FF-63606DEBA12C}" presName="thickLine" presStyleLbl="alignNode1" presStyleIdx="3" presStyleCnt="6"/>
      <dgm:spPr/>
    </dgm:pt>
    <dgm:pt modelId="{28FA0D37-F5EE-46CD-890A-4D61EA2FFAE4}" type="pres">
      <dgm:prSet presAssocID="{5BCB190E-1AB8-4A46-90FF-63606DEBA12C}" presName="horz1" presStyleCnt="0"/>
      <dgm:spPr/>
    </dgm:pt>
    <dgm:pt modelId="{EF3503C4-4BF7-41D0-BC44-783D36D45B14}" type="pres">
      <dgm:prSet presAssocID="{5BCB190E-1AB8-4A46-90FF-63606DEBA12C}" presName="tx1" presStyleLbl="revTx" presStyleIdx="3" presStyleCnt="6"/>
      <dgm:spPr/>
    </dgm:pt>
    <dgm:pt modelId="{8806ECB5-E558-415E-9C45-71387BAD9920}" type="pres">
      <dgm:prSet presAssocID="{5BCB190E-1AB8-4A46-90FF-63606DEBA12C}" presName="vert1" presStyleCnt="0"/>
      <dgm:spPr/>
    </dgm:pt>
    <dgm:pt modelId="{0B9AA6B1-79C1-40D6-A0DE-0B20EAB2E371}" type="pres">
      <dgm:prSet presAssocID="{ACB69ACC-5758-4E74-BF8F-5F36096DD793}" presName="thickLine" presStyleLbl="alignNode1" presStyleIdx="4" presStyleCnt="6" custLinFactNeighborY="18686"/>
      <dgm:spPr/>
    </dgm:pt>
    <dgm:pt modelId="{FE0437ED-2E66-4C07-8D96-9721FC975A71}" type="pres">
      <dgm:prSet presAssocID="{ACB69ACC-5758-4E74-BF8F-5F36096DD793}" presName="horz1" presStyleCnt="0"/>
      <dgm:spPr/>
    </dgm:pt>
    <dgm:pt modelId="{51890DB3-20D1-43C1-8508-E6A69379E29A}" type="pres">
      <dgm:prSet presAssocID="{ACB69ACC-5758-4E74-BF8F-5F36096DD793}" presName="tx1" presStyleLbl="revTx" presStyleIdx="4" presStyleCnt="6" custLinFactNeighborX="322" custLinFactNeighborY="14641"/>
      <dgm:spPr/>
    </dgm:pt>
    <dgm:pt modelId="{EAC8E438-5FB8-41F7-BE4C-6FF088082554}" type="pres">
      <dgm:prSet presAssocID="{ACB69ACC-5758-4E74-BF8F-5F36096DD793}" presName="vert1" presStyleCnt="0"/>
      <dgm:spPr/>
    </dgm:pt>
    <dgm:pt modelId="{1EE53610-5885-49F3-B00B-98EC942B4E05}" type="pres">
      <dgm:prSet presAssocID="{A06D88C4-DB56-443F-9BF7-E63767462C37}" presName="thickLine" presStyleLbl="alignNode1" presStyleIdx="5" presStyleCnt="6"/>
      <dgm:spPr/>
    </dgm:pt>
    <dgm:pt modelId="{B5EF0DE8-91C8-44C7-831F-A14513297987}" type="pres">
      <dgm:prSet presAssocID="{A06D88C4-DB56-443F-9BF7-E63767462C37}" presName="horz1" presStyleCnt="0"/>
      <dgm:spPr/>
    </dgm:pt>
    <dgm:pt modelId="{25A46380-4EDD-4F9C-BEAA-49D8F7096424}" type="pres">
      <dgm:prSet presAssocID="{A06D88C4-DB56-443F-9BF7-E63767462C37}" presName="tx1" presStyleLbl="revTx" presStyleIdx="5" presStyleCnt="6" custLinFactNeighborX="313" custLinFactNeighborY="56965"/>
      <dgm:spPr/>
    </dgm:pt>
    <dgm:pt modelId="{0C58B204-36EF-4C6C-B22A-1E9C71273391}" type="pres">
      <dgm:prSet presAssocID="{A06D88C4-DB56-443F-9BF7-E63767462C37}" presName="vert1" presStyleCnt="0"/>
      <dgm:spPr/>
    </dgm:pt>
  </dgm:ptLst>
  <dgm:cxnLst>
    <dgm:cxn modelId="{010AF50D-43D6-4D0B-8D43-A4E520072296}" type="presOf" srcId="{90BB5E1D-9CFF-41B6-8AC0-1370FC3A3E58}" destId="{2EFFD827-299A-438D-A031-51323393C401}" srcOrd="0" destOrd="0" presId="urn:microsoft.com/office/officeart/2008/layout/LinedList"/>
    <dgm:cxn modelId="{053BD614-3DC7-46F8-94C9-10AE46467FB6}" srcId="{90BB5E1D-9CFF-41B6-8AC0-1370FC3A3E58}" destId="{972201BD-2045-45C7-B53C-E4E59DA3D5D8}" srcOrd="2" destOrd="0" parTransId="{1C9E8CF1-9D7D-4C65-9F27-02980501A944}" sibTransId="{6EF5D97D-AAC1-478E-806A-847BC41CECC1}"/>
    <dgm:cxn modelId="{58400833-265E-4662-B3EC-3FB2CD71BE65}" type="presOf" srcId="{5BCB190E-1AB8-4A46-90FF-63606DEBA12C}" destId="{EF3503C4-4BF7-41D0-BC44-783D36D45B14}" srcOrd="0" destOrd="0" presId="urn:microsoft.com/office/officeart/2008/layout/LinedList"/>
    <dgm:cxn modelId="{2FB20035-949B-40A8-8015-054CB7099DF2}" srcId="{90BB5E1D-9CFF-41B6-8AC0-1370FC3A3E58}" destId="{526E759C-29CF-48A2-95ED-2AC978A79ACC}" srcOrd="0" destOrd="0" parTransId="{284AFE30-4CF7-4D4D-8D6C-F5280670718C}" sibTransId="{419B3BA2-D00F-4CC7-B09C-3CC45D0047F1}"/>
    <dgm:cxn modelId="{86562F43-D057-4F70-A64B-F43EE3B1574E}" srcId="{90BB5E1D-9CFF-41B6-8AC0-1370FC3A3E58}" destId="{A06D88C4-DB56-443F-9BF7-E63767462C37}" srcOrd="5" destOrd="0" parTransId="{BF14FE69-6178-4F77-BED8-42D760953258}" sibTransId="{634F338A-BAA6-484E-A9FA-06F6ADCED488}"/>
    <dgm:cxn modelId="{7A51F46C-0542-44AE-8561-206326D69C6B}" srcId="{90BB5E1D-9CFF-41B6-8AC0-1370FC3A3E58}" destId="{5BCB190E-1AB8-4A46-90FF-63606DEBA12C}" srcOrd="3" destOrd="0" parTransId="{0B609648-A41C-4FD3-941A-6E23AE3D6712}" sibTransId="{86ECA9A6-D70C-47FD-BE93-761D253129C1}"/>
    <dgm:cxn modelId="{E5CB214E-AC82-49D5-9977-A0220516C012}" srcId="{90BB5E1D-9CFF-41B6-8AC0-1370FC3A3E58}" destId="{F37DD45B-84FB-4318-B081-75B7C5CD87CD}" srcOrd="1" destOrd="0" parTransId="{9D08E66F-BEB8-4A68-82AC-38B9BC941F5F}" sibTransId="{F7821465-F622-4796-94BB-1C6975B43A6B}"/>
    <dgm:cxn modelId="{4A52DF88-D9B4-4FA0-A24E-52244CBB433E}" type="presOf" srcId="{F37DD45B-84FB-4318-B081-75B7C5CD87CD}" destId="{CA5CD97E-D789-431E-B2FD-BC6E8C34EA11}" srcOrd="0" destOrd="0" presId="urn:microsoft.com/office/officeart/2008/layout/LinedList"/>
    <dgm:cxn modelId="{2F3E5B90-426B-495C-B76B-B103EE0C7D89}" type="presOf" srcId="{A06D88C4-DB56-443F-9BF7-E63767462C37}" destId="{25A46380-4EDD-4F9C-BEAA-49D8F7096424}" srcOrd="0" destOrd="0" presId="urn:microsoft.com/office/officeart/2008/layout/LinedList"/>
    <dgm:cxn modelId="{5889E8C0-CCFC-4F92-800E-29CBCF50EB2B}" type="presOf" srcId="{526E759C-29CF-48A2-95ED-2AC978A79ACC}" destId="{162BB574-3BE9-4F58-B255-C73ABDA47798}" srcOrd="0" destOrd="0" presId="urn:microsoft.com/office/officeart/2008/layout/LinedList"/>
    <dgm:cxn modelId="{9C1E13C9-9D85-4269-B9D0-C3CABE4E9A57}" type="presOf" srcId="{ACB69ACC-5758-4E74-BF8F-5F36096DD793}" destId="{51890DB3-20D1-43C1-8508-E6A69379E29A}" srcOrd="0" destOrd="0" presId="urn:microsoft.com/office/officeart/2008/layout/LinedList"/>
    <dgm:cxn modelId="{56C7B5D4-E815-402E-962B-E734833466A9}" srcId="{90BB5E1D-9CFF-41B6-8AC0-1370FC3A3E58}" destId="{ACB69ACC-5758-4E74-BF8F-5F36096DD793}" srcOrd="4" destOrd="0" parTransId="{FD19DAB7-D021-4EB4-8CBD-7F8A08AFDD10}" sibTransId="{9A9640C3-4B25-4314-8630-E6A279FB84BC}"/>
    <dgm:cxn modelId="{9FA067F1-FA38-4E5A-904A-1D35870AC1E5}" type="presOf" srcId="{972201BD-2045-45C7-B53C-E4E59DA3D5D8}" destId="{31505613-A077-4F46-B9AD-384A8A25B9A2}" srcOrd="0" destOrd="0" presId="urn:microsoft.com/office/officeart/2008/layout/LinedList"/>
    <dgm:cxn modelId="{1364D704-360D-4523-8727-AE338F7F2606}" type="presParOf" srcId="{2EFFD827-299A-438D-A031-51323393C401}" destId="{5E758356-56BA-4AAC-8DD9-8C9DBC7146BE}" srcOrd="0" destOrd="0" presId="urn:microsoft.com/office/officeart/2008/layout/LinedList"/>
    <dgm:cxn modelId="{43C4F167-82AF-4991-BBD1-B95C2D945B6E}" type="presParOf" srcId="{2EFFD827-299A-438D-A031-51323393C401}" destId="{C98AE0EB-1F72-4BC2-99BE-BD0DFC4AB143}" srcOrd="1" destOrd="0" presId="urn:microsoft.com/office/officeart/2008/layout/LinedList"/>
    <dgm:cxn modelId="{91B08FAD-DB31-4C47-85C0-026605D23DA6}" type="presParOf" srcId="{C98AE0EB-1F72-4BC2-99BE-BD0DFC4AB143}" destId="{162BB574-3BE9-4F58-B255-C73ABDA47798}" srcOrd="0" destOrd="0" presId="urn:microsoft.com/office/officeart/2008/layout/LinedList"/>
    <dgm:cxn modelId="{9A322253-2D99-4F23-B845-44DFFC18A99C}" type="presParOf" srcId="{C98AE0EB-1F72-4BC2-99BE-BD0DFC4AB143}" destId="{550818BC-77C3-4BEA-92C1-C3545F943CAE}" srcOrd="1" destOrd="0" presId="urn:microsoft.com/office/officeart/2008/layout/LinedList"/>
    <dgm:cxn modelId="{34E51183-72FE-40EE-BD03-F49C8C81103B}" type="presParOf" srcId="{2EFFD827-299A-438D-A031-51323393C401}" destId="{C7CCF79D-EF88-4D3B-B38F-7437492A9310}" srcOrd="2" destOrd="0" presId="urn:microsoft.com/office/officeart/2008/layout/LinedList"/>
    <dgm:cxn modelId="{54C38551-A39C-4F9C-A361-3A59BEE505CA}" type="presParOf" srcId="{2EFFD827-299A-438D-A031-51323393C401}" destId="{10002118-669C-4C3C-802E-592D0B649C73}" srcOrd="3" destOrd="0" presId="urn:microsoft.com/office/officeart/2008/layout/LinedList"/>
    <dgm:cxn modelId="{3734D4FD-7198-4530-B8C7-99F227637033}" type="presParOf" srcId="{10002118-669C-4C3C-802E-592D0B649C73}" destId="{CA5CD97E-D789-431E-B2FD-BC6E8C34EA11}" srcOrd="0" destOrd="0" presId="urn:microsoft.com/office/officeart/2008/layout/LinedList"/>
    <dgm:cxn modelId="{8BC9309D-9C63-4512-9944-A570B3FC136B}" type="presParOf" srcId="{10002118-669C-4C3C-802E-592D0B649C73}" destId="{DADB6D12-9F8F-4F53-81C6-3ABF61AF578F}" srcOrd="1" destOrd="0" presId="urn:microsoft.com/office/officeart/2008/layout/LinedList"/>
    <dgm:cxn modelId="{71433662-3574-4844-ABFF-AB43993B62EA}" type="presParOf" srcId="{2EFFD827-299A-438D-A031-51323393C401}" destId="{E54CCC95-2F4A-44D9-B07D-B2450A96D3A2}" srcOrd="4" destOrd="0" presId="urn:microsoft.com/office/officeart/2008/layout/LinedList"/>
    <dgm:cxn modelId="{92C5249E-B11C-4BCB-AF29-5758A37951B8}" type="presParOf" srcId="{2EFFD827-299A-438D-A031-51323393C401}" destId="{1E37248F-4249-433D-9666-87E8D3BCD46B}" srcOrd="5" destOrd="0" presId="urn:microsoft.com/office/officeart/2008/layout/LinedList"/>
    <dgm:cxn modelId="{CCD0AEE8-2B47-4B9C-AC0E-1EFE30DE0319}" type="presParOf" srcId="{1E37248F-4249-433D-9666-87E8D3BCD46B}" destId="{31505613-A077-4F46-B9AD-384A8A25B9A2}" srcOrd="0" destOrd="0" presId="urn:microsoft.com/office/officeart/2008/layout/LinedList"/>
    <dgm:cxn modelId="{7FD2764C-0188-40D2-BCAF-E1DAD3FF5D0D}" type="presParOf" srcId="{1E37248F-4249-433D-9666-87E8D3BCD46B}" destId="{55DF1125-A369-4B29-9196-3190F6FCB261}" srcOrd="1" destOrd="0" presId="urn:microsoft.com/office/officeart/2008/layout/LinedList"/>
    <dgm:cxn modelId="{909E2621-8390-4D5F-A678-491970F51C93}" type="presParOf" srcId="{2EFFD827-299A-438D-A031-51323393C401}" destId="{F9862DDA-970D-4657-9C40-A47B36978F96}" srcOrd="6" destOrd="0" presId="urn:microsoft.com/office/officeart/2008/layout/LinedList"/>
    <dgm:cxn modelId="{E5A8C742-19EA-4681-9C13-F14470A4BDD3}" type="presParOf" srcId="{2EFFD827-299A-438D-A031-51323393C401}" destId="{28FA0D37-F5EE-46CD-890A-4D61EA2FFAE4}" srcOrd="7" destOrd="0" presId="urn:microsoft.com/office/officeart/2008/layout/LinedList"/>
    <dgm:cxn modelId="{73F9F6A4-74DD-4966-AE07-710DE0D20506}" type="presParOf" srcId="{28FA0D37-F5EE-46CD-890A-4D61EA2FFAE4}" destId="{EF3503C4-4BF7-41D0-BC44-783D36D45B14}" srcOrd="0" destOrd="0" presId="urn:microsoft.com/office/officeart/2008/layout/LinedList"/>
    <dgm:cxn modelId="{77E9A8A5-500E-406E-BC0E-1C3CB533178F}" type="presParOf" srcId="{28FA0D37-F5EE-46CD-890A-4D61EA2FFAE4}" destId="{8806ECB5-E558-415E-9C45-71387BAD9920}" srcOrd="1" destOrd="0" presId="urn:microsoft.com/office/officeart/2008/layout/LinedList"/>
    <dgm:cxn modelId="{D627D011-429F-4524-A5C5-747FDCE81CE3}" type="presParOf" srcId="{2EFFD827-299A-438D-A031-51323393C401}" destId="{0B9AA6B1-79C1-40D6-A0DE-0B20EAB2E371}" srcOrd="8" destOrd="0" presId="urn:microsoft.com/office/officeart/2008/layout/LinedList"/>
    <dgm:cxn modelId="{B16543CB-B98F-4FE6-A102-8349922F620A}" type="presParOf" srcId="{2EFFD827-299A-438D-A031-51323393C401}" destId="{FE0437ED-2E66-4C07-8D96-9721FC975A71}" srcOrd="9" destOrd="0" presId="urn:microsoft.com/office/officeart/2008/layout/LinedList"/>
    <dgm:cxn modelId="{1FDA9368-0021-4037-A51F-3833832F0902}" type="presParOf" srcId="{FE0437ED-2E66-4C07-8D96-9721FC975A71}" destId="{51890DB3-20D1-43C1-8508-E6A69379E29A}" srcOrd="0" destOrd="0" presId="urn:microsoft.com/office/officeart/2008/layout/LinedList"/>
    <dgm:cxn modelId="{EE8F85F7-12CD-4075-8C49-1C375A416669}" type="presParOf" srcId="{FE0437ED-2E66-4C07-8D96-9721FC975A71}" destId="{EAC8E438-5FB8-41F7-BE4C-6FF088082554}" srcOrd="1" destOrd="0" presId="urn:microsoft.com/office/officeart/2008/layout/LinedList"/>
    <dgm:cxn modelId="{7032B4EB-F88D-49DB-9638-05AB24C1911D}" type="presParOf" srcId="{2EFFD827-299A-438D-A031-51323393C401}" destId="{1EE53610-5885-49F3-B00B-98EC942B4E05}" srcOrd="10" destOrd="0" presId="urn:microsoft.com/office/officeart/2008/layout/LinedList"/>
    <dgm:cxn modelId="{5DB43136-7206-4927-8D2B-301C23D8F6B8}" type="presParOf" srcId="{2EFFD827-299A-438D-A031-51323393C401}" destId="{B5EF0DE8-91C8-44C7-831F-A14513297987}" srcOrd="11" destOrd="0" presId="urn:microsoft.com/office/officeart/2008/layout/LinedList"/>
    <dgm:cxn modelId="{F94DA9A4-2B8E-470A-BEFC-3A80851ADB36}" type="presParOf" srcId="{B5EF0DE8-91C8-44C7-831F-A14513297987}" destId="{25A46380-4EDD-4F9C-BEAA-49D8F7096424}" srcOrd="0" destOrd="0" presId="urn:microsoft.com/office/officeart/2008/layout/LinedList"/>
    <dgm:cxn modelId="{BD5A47FE-4334-416F-9511-86A196855436}" type="presParOf" srcId="{B5EF0DE8-91C8-44C7-831F-A14513297987}" destId="{0C58B204-36EF-4C6C-B22A-1E9C7127339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58356-56BA-4AAC-8DD9-8C9DBC7146BE}">
      <dsp:nvSpPr>
        <dsp:cNvPr id="0" name=""/>
        <dsp:cNvSpPr/>
      </dsp:nvSpPr>
      <dsp:spPr>
        <a:xfrm>
          <a:off x="0" y="316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2BB574-3BE9-4F58-B255-C73ABDA47798}">
      <dsp:nvSpPr>
        <dsp:cNvPr id="0" name=""/>
        <dsp:cNvSpPr/>
      </dsp:nvSpPr>
      <dsp:spPr>
        <a:xfrm>
          <a:off x="0" y="3160"/>
          <a:ext cx="8229600" cy="76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t>2019-2020: modes de recrutement différenciés, fin du numerus clausus, passerelles et entrées diversifiées dans le cursus</a:t>
          </a:r>
          <a:endParaRPr lang="en-US" sz="2000" b="1" kern="1200" dirty="0"/>
        </a:p>
      </dsp:txBody>
      <dsp:txXfrm>
        <a:off x="0" y="3160"/>
        <a:ext cx="8229600" cy="767270"/>
      </dsp:txXfrm>
    </dsp:sp>
    <dsp:sp modelId="{C7CCF79D-EF88-4D3B-B38F-7437492A9310}">
      <dsp:nvSpPr>
        <dsp:cNvPr id="0" name=""/>
        <dsp:cNvSpPr/>
      </dsp:nvSpPr>
      <dsp:spPr>
        <a:xfrm>
          <a:off x="0" y="77043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5CD97E-D789-431E-B2FD-BC6E8C34EA11}">
      <dsp:nvSpPr>
        <dsp:cNvPr id="0" name=""/>
        <dsp:cNvSpPr/>
      </dsp:nvSpPr>
      <dsp:spPr>
        <a:xfrm>
          <a:off x="0" y="770430"/>
          <a:ext cx="8221563" cy="1014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dirty="0"/>
            <a:t>L.AS= Licence accès-santé: </a:t>
          </a:r>
        </a:p>
        <a:p>
          <a:pPr marL="0" lvl="0" indent="0" algn="l" defTabSz="1066800">
            <a:lnSpc>
              <a:spcPct val="90000"/>
            </a:lnSpc>
            <a:spcBef>
              <a:spcPct val="0"/>
            </a:spcBef>
            <a:spcAft>
              <a:spcPct val="35000"/>
            </a:spcAft>
            <a:buNone/>
          </a:pPr>
          <a:r>
            <a:rPr lang="fr-FR" sz="2400" kern="1200" dirty="0"/>
            <a:t>licence généraliste et « mineure santé » </a:t>
          </a:r>
          <a:endParaRPr lang="en-US" sz="2400" kern="1200" dirty="0"/>
        </a:p>
      </dsp:txBody>
      <dsp:txXfrm>
        <a:off x="0" y="770430"/>
        <a:ext cx="8221563" cy="1014730"/>
      </dsp:txXfrm>
    </dsp:sp>
    <dsp:sp modelId="{E54CCC95-2F4A-44D9-B07D-B2450A96D3A2}">
      <dsp:nvSpPr>
        <dsp:cNvPr id="0" name=""/>
        <dsp:cNvSpPr/>
      </dsp:nvSpPr>
      <dsp:spPr>
        <a:xfrm>
          <a:off x="0" y="178516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505613-A077-4F46-B9AD-384A8A25B9A2}">
      <dsp:nvSpPr>
        <dsp:cNvPr id="0" name=""/>
        <dsp:cNvSpPr/>
      </dsp:nvSpPr>
      <dsp:spPr>
        <a:xfrm>
          <a:off x="0" y="1785161"/>
          <a:ext cx="8229600" cy="76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dirty="0"/>
            <a:t>Ou PASS = accès santé spécifique: </a:t>
          </a:r>
          <a:r>
            <a:rPr lang="fr-FR" sz="2400" kern="1200" dirty="0"/>
            <a:t>majorité disciplines de santé et « mineure disciplinaire »</a:t>
          </a:r>
          <a:endParaRPr lang="en-US" sz="2400" kern="1200" dirty="0"/>
        </a:p>
      </dsp:txBody>
      <dsp:txXfrm>
        <a:off x="0" y="1785161"/>
        <a:ext cx="8229600" cy="767270"/>
      </dsp:txXfrm>
    </dsp:sp>
    <dsp:sp modelId="{F9862DDA-970D-4657-9C40-A47B36978F96}">
      <dsp:nvSpPr>
        <dsp:cNvPr id="0" name=""/>
        <dsp:cNvSpPr/>
      </dsp:nvSpPr>
      <dsp:spPr>
        <a:xfrm>
          <a:off x="0" y="255243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3503C4-4BF7-41D0-BC44-783D36D45B14}">
      <dsp:nvSpPr>
        <dsp:cNvPr id="0" name=""/>
        <dsp:cNvSpPr/>
      </dsp:nvSpPr>
      <dsp:spPr>
        <a:xfrm>
          <a:off x="0" y="2552431"/>
          <a:ext cx="8229600" cy="76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dirty="0"/>
            <a:t>Capacité d’accueil limitée: sélection des filières MMOP (Nombre de places : Doyen//ARS</a:t>
          </a:r>
        </a:p>
        <a:p>
          <a:pPr marL="0" lvl="0" indent="0" algn="l" defTabSz="711200">
            <a:lnSpc>
              <a:spcPct val="90000"/>
            </a:lnSpc>
            <a:spcBef>
              <a:spcPct val="0"/>
            </a:spcBef>
            <a:spcAft>
              <a:spcPct val="35000"/>
            </a:spcAft>
            <a:buNone/>
          </a:pPr>
          <a:r>
            <a:rPr lang="fr-FR" sz="1600" b="1" kern="1200" dirty="0"/>
            <a:t>L.AS: si non admis: continuer la licence avec admissions aux MMOP en 2</a:t>
          </a:r>
          <a:r>
            <a:rPr lang="fr-FR" sz="1600" b="1" kern="1200" baseline="30000" dirty="0"/>
            <a:t>ème</a:t>
          </a:r>
          <a:r>
            <a:rPr lang="fr-FR" sz="1600" b="1" kern="1200" dirty="0"/>
            <a:t> ou 3</a:t>
          </a:r>
          <a:r>
            <a:rPr lang="fr-FR" sz="1600" b="1" kern="1200" baseline="30000" dirty="0"/>
            <a:t>ème</a:t>
          </a:r>
          <a:r>
            <a:rPr lang="fr-FR" sz="1600" b="1" kern="1200" dirty="0"/>
            <a:t> année</a:t>
          </a:r>
        </a:p>
        <a:p>
          <a:pPr marL="0" lvl="0" indent="0" algn="l" defTabSz="711200">
            <a:lnSpc>
              <a:spcPct val="90000"/>
            </a:lnSpc>
            <a:spcBef>
              <a:spcPct val="0"/>
            </a:spcBef>
            <a:spcAft>
              <a:spcPct val="35000"/>
            </a:spcAft>
            <a:buNone/>
          </a:pPr>
          <a:r>
            <a:rPr lang="fr-FR" sz="1600" b="1" kern="1200" dirty="0"/>
            <a:t>Pas de redoublement en PASS</a:t>
          </a:r>
          <a:endParaRPr lang="en-US" sz="1600" b="1" kern="1200" dirty="0"/>
        </a:p>
      </dsp:txBody>
      <dsp:txXfrm>
        <a:off x="0" y="2552431"/>
        <a:ext cx="8229600" cy="767270"/>
      </dsp:txXfrm>
    </dsp:sp>
    <dsp:sp modelId="{0B9AA6B1-79C1-40D6-A0DE-0B20EAB2E371}">
      <dsp:nvSpPr>
        <dsp:cNvPr id="0" name=""/>
        <dsp:cNvSpPr/>
      </dsp:nvSpPr>
      <dsp:spPr>
        <a:xfrm>
          <a:off x="0" y="34630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890DB3-20D1-43C1-8508-E6A69379E29A}">
      <dsp:nvSpPr>
        <dsp:cNvPr id="0" name=""/>
        <dsp:cNvSpPr/>
      </dsp:nvSpPr>
      <dsp:spPr>
        <a:xfrm>
          <a:off x="0" y="3432038"/>
          <a:ext cx="8229600" cy="76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3ème voie : passerelle pour les étudiants déjà diplômés (</a:t>
          </a:r>
          <a:r>
            <a:rPr lang="fr-FR" sz="1800" b="0" i="0" kern="1200" dirty="0"/>
            <a:t>Master, Doctorat, Diplôme d’Ingénieur, certains diplômes du paramédical...)</a:t>
          </a:r>
          <a:endParaRPr lang="en-US" sz="1800" b="1" kern="1200" dirty="0"/>
        </a:p>
      </dsp:txBody>
      <dsp:txXfrm>
        <a:off x="0" y="3432038"/>
        <a:ext cx="8229600" cy="767270"/>
      </dsp:txXfrm>
    </dsp:sp>
    <dsp:sp modelId="{1EE53610-5885-49F3-B00B-98EC942B4E05}">
      <dsp:nvSpPr>
        <dsp:cNvPr id="0" name=""/>
        <dsp:cNvSpPr/>
      </dsp:nvSpPr>
      <dsp:spPr>
        <a:xfrm>
          <a:off x="0" y="40869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46380-4EDD-4F9C-BEAA-49D8F7096424}">
      <dsp:nvSpPr>
        <dsp:cNvPr id="0" name=""/>
        <dsp:cNvSpPr/>
      </dsp:nvSpPr>
      <dsp:spPr>
        <a:xfrm>
          <a:off x="0" y="4090132"/>
          <a:ext cx="8229600" cy="767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dirty="0">
              <a:solidFill>
                <a:srgbClr val="7030A0"/>
              </a:solidFill>
            </a:rPr>
            <a:t>Importance des tutorats santé:</a:t>
          </a:r>
          <a:r>
            <a:rPr lang="fr-FR" sz="1800" b="1" kern="1200" dirty="0"/>
            <a:t> </a:t>
          </a:r>
          <a:r>
            <a:rPr lang="fr-FR" sz="1600" b="1" kern="1200" dirty="0"/>
            <a:t>accès gratuit et intra-universitaire, pédagogique et méthodologique</a:t>
          </a:r>
        </a:p>
      </dsp:txBody>
      <dsp:txXfrm>
        <a:off x="0" y="4090132"/>
        <a:ext cx="8229600" cy="7672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841E7D9-6DEE-4999-A952-B789F76D5778}" type="datetimeFigureOut">
              <a:rPr lang="fr-FR"/>
              <a:pPr>
                <a:defRPr/>
              </a:pPr>
              <a:t>24/11/2023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9449BC8-5A8C-4203-80BF-D610FAEEEAA9}" type="slidenum">
              <a:rPr lang="fr-FR"/>
              <a:pPr>
                <a:defRPr/>
              </a:pPr>
              <a:t>‹N°›</a:t>
            </a:fld>
            <a:endParaRPr lang="fr-FR"/>
          </a:p>
        </p:txBody>
      </p:sp>
    </p:spTree>
    <p:extLst>
      <p:ext uri="{BB962C8B-B14F-4D97-AF65-F5344CB8AC3E}">
        <p14:creationId xmlns:p14="http://schemas.microsoft.com/office/powerpoint/2010/main" val="17831635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ltLang="fr-FR"/>
          </a:p>
        </p:txBody>
      </p:sp>
      <p:sp>
        <p:nvSpPr>
          <p:cNvPr id="1638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C51FBD-9998-4D8C-B422-2ECC7940D5A5}" type="slidenum">
              <a:rPr lang="fr-FR" altLang="fr-FR">
                <a:latin typeface="Arial" charset="0"/>
              </a:rPr>
              <a:pPr fontAlgn="base">
                <a:spcBef>
                  <a:spcPct val="0"/>
                </a:spcBef>
                <a:spcAft>
                  <a:spcPct val="0"/>
                </a:spcAft>
              </a:pPr>
              <a:t>2</a:t>
            </a:fld>
            <a:endParaRPr lang="fr-FR" altLang="fr-FR">
              <a:latin typeface="Arial" charset="0"/>
            </a:endParaRPr>
          </a:p>
        </p:txBody>
      </p:sp>
    </p:spTree>
    <p:extLst>
      <p:ext uri="{BB962C8B-B14F-4D97-AF65-F5344CB8AC3E}">
        <p14:creationId xmlns:p14="http://schemas.microsoft.com/office/powerpoint/2010/main" val="7019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ltLang="fr-FR"/>
          </a:p>
        </p:txBody>
      </p:sp>
      <p:sp>
        <p:nvSpPr>
          <p:cNvPr id="19459"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B3039B-74D0-49EC-9CD0-0E28C876D4B5}" type="slidenum">
              <a:rPr lang="fr-FR" altLang="fr-FR">
                <a:latin typeface="Arial" charset="0"/>
              </a:rPr>
              <a:pPr fontAlgn="base">
                <a:spcBef>
                  <a:spcPct val="0"/>
                </a:spcBef>
                <a:spcAft>
                  <a:spcPct val="0"/>
                </a:spcAft>
              </a:pPr>
              <a:t>9</a:t>
            </a:fld>
            <a:endParaRPr lang="fr-FR" altLang="fr-FR">
              <a:latin typeface="Arial" charset="0"/>
            </a:endParaRPr>
          </a:p>
        </p:txBody>
      </p:sp>
    </p:spTree>
    <p:extLst>
      <p:ext uri="{BB962C8B-B14F-4D97-AF65-F5344CB8AC3E}">
        <p14:creationId xmlns:p14="http://schemas.microsoft.com/office/powerpoint/2010/main" val="371450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29449BC8-5A8C-4203-80BF-D610FAEEEAA9}" type="slidenum">
              <a:rPr lang="fr-FR" smtClean="0"/>
              <a:pPr>
                <a:defRPr/>
              </a:pPr>
              <a:t>22</a:t>
            </a:fld>
            <a:endParaRPr lang="fr-FR"/>
          </a:p>
        </p:txBody>
      </p:sp>
    </p:spTree>
    <p:extLst>
      <p:ext uri="{BB962C8B-B14F-4D97-AF65-F5344CB8AC3E}">
        <p14:creationId xmlns:p14="http://schemas.microsoft.com/office/powerpoint/2010/main" val="182918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449BC8-5A8C-4203-80BF-D610FAEEEAA9}" type="slidenum">
              <a:rPr lang="fr-FR" smtClean="0"/>
              <a:pPr>
                <a:defRPr/>
              </a:pPr>
              <a:t>28</a:t>
            </a:fld>
            <a:endParaRPr lang="fr-FR"/>
          </a:p>
        </p:txBody>
      </p:sp>
    </p:spTree>
    <p:extLst>
      <p:ext uri="{BB962C8B-B14F-4D97-AF65-F5344CB8AC3E}">
        <p14:creationId xmlns:p14="http://schemas.microsoft.com/office/powerpoint/2010/main" val="185452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56000C9B-92BB-45EE-BD0D-685F1DAF4D39}" type="datetime1">
              <a:rPr lang="fr-FR" smtClean="0"/>
              <a:t>24/11/2023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6" name="Espace réservé du numéro de diapositive 5"/>
          <p:cNvSpPr>
            <a:spLocks noGrp="1"/>
          </p:cNvSpPr>
          <p:nvPr>
            <p:ph type="sldNum" sz="quarter" idx="12"/>
          </p:nvPr>
        </p:nvSpPr>
        <p:spPr/>
        <p:txBody>
          <a:bodyPr/>
          <a:lstStyle>
            <a:lvl1pPr>
              <a:defRPr/>
            </a:lvl1pPr>
          </a:lstStyle>
          <a:p>
            <a:pPr>
              <a:defRPr/>
            </a:pPr>
            <a:fld id="{0B1743C7-BC7E-45E5-B539-5A3800CDCFA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60E3BEA3-5A0C-4BCB-82C8-E555FF056753}" type="datetime1">
              <a:rPr lang="fr-FR" smtClean="0"/>
              <a:t>24/11/2023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6" name="Espace réservé du numéro de diapositive 5"/>
          <p:cNvSpPr>
            <a:spLocks noGrp="1"/>
          </p:cNvSpPr>
          <p:nvPr>
            <p:ph type="sldNum" sz="quarter" idx="12"/>
          </p:nvPr>
        </p:nvSpPr>
        <p:spPr/>
        <p:txBody>
          <a:bodyPr/>
          <a:lstStyle>
            <a:lvl1pPr>
              <a:defRPr/>
            </a:lvl1pPr>
          </a:lstStyle>
          <a:p>
            <a:pPr>
              <a:defRPr/>
            </a:pPr>
            <a:fld id="{A8B9AF87-10AA-4186-872A-3C7EFE8B880A}"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10C57DE-6BEF-4B06-92F3-2B797B3C163C}" type="datetime1">
              <a:rPr lang="fr-FR" smtClean="0"/>
              <a:t>24/11/2023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6" name="Espace réservé du numéro de diapositive 5"/>
          <p:cNvSpPr>
            <a:spLocks noGrp="1"/>
          </p:cNvSpPr>
          <p:nvPr>
            <p:ph type="sldNum" sz="quarter" idx="12"/>
          </p:nvPr>
        </p:nvSpPr>
        <p:spPr/>
        <p:txBody>
          <a:bodyPr/>
          <a:lstStyle>
            <a:lvl1pPr>
              <a:defRPr/>
            </a:lvl1pPr>
          </a:lstStyle>
          <a:p>
            <a:pPr>
              <a:defRPr/>
            </a:pPr>
            <a:fld id="{B15ED1B7-D386-4150-9D52-41D55A7C4B3B}"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7E7852B9-B2B4-4EC5-92EE-4455957DC30D}" type="datetime1">
              <a:rPr lang="fr-FR" smtClean="0"/>
              <a:t>24/11/2023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6" name="Espace réservé du numéro de diapositive 5"/>
          <p:cNvSpPr>
            <a:spLocks noGrp="1"/>
          </p:cNvSpPr>
          <p:nvPr>
            <p:ph type="sldNum" sz="quarter" idx="12"/>
          </p:nvPr>
        </p:nvSpPr>
        <p:spPr/>
        <p:txBody>
          <a:bodyPr/>
          <a:lstStyle>
            <a:lvl1pPr>
              <a:defRPr/>
            </a:lvl1pPr>
          </a:lstStyle>
          <a:p>
            <a:pPr>
              <a:defRPr/>
            </a:pPr>
            <a:fld id="{95203992-24AD-4822-AC34-016BC74F84A0}"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C5ED8E2-5DCF-4AC1-8198-A65889C16D5B}" type="datetime1">
              <a:rPr lang="fr-FR" smtClean="0"/>
              <a:t>24/11/2023</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6" name="Espace réservé du numéro de diapositive 5"/>
          <p:cNvSpPr>
            <a:spLocks noGrp="1"/>
          </p:cNvSpPr>
          <p:nvPr>
            <p:ph type="sldNum" sz="quarter" idx="12"/>
          </p:nvPr>
        </p:nvSpPr>
        <p:spPr/>
        <p:txBody>
          <a:bodyPr/>
          <a:lstStyle>
            <a:lvl1pPr>
              <a:defRPr/>
            </a:lvl1pPr>
          </a:lstStyle>
          <a:p>
            <a:pPr>
              <a:defRPr/>
            </a:pPr>
            <a:fld id="{CA6F4E4A-D14C-4B56-8E61-F7EACC5D3B3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6B253701-000E-44A3-A900-C5C1868C8F2A}" type="datetime1">
              <a:rPr lang="fr-FR" smtClean="0"/>
              <a:t>24/11/2023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7" name="Espace réservé du numéro de diapositive 5"/>
          <p:cNvSpPr>
            <a:spLocks noGrp="1"/>
          </p:cNvSpPr>
          <p:nvPr>
            <p:ph type="sldNum" sz="quarter" idx="12"/>
          </p:nvPr>
        </p:nvSpPr>
        <p:spPr/>
        <p:txBody>
          <a:bodyPr/>
          <a:lstStyle>
            <a:lvl1pPr>
              <a:defRPr/>
            </a:lvl1pPr>
          </a:lstStyle>
          <a:p>
            <a:pPr>
              <a:defRPr/>
            </a:pPr>
            <a:fld id="{04E6BF94-FA7A-4935-A2F9-22ED5DFA9160}"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44821B6-FC19-4986-873D-DDDF001A0D46}" type="datetime1">
              <a:rPr lang="fr-FR" smtClean="0"/>
              <a:t>24/11/2023</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9" name="Espace réservé du numéro de diapositive 5"/>
          <p:cNvSpPr>
            <a:spLocks noGrp="1"/>
          </p:cNvSpPr>
          <p:nvPr>
            <p:ph type="sldNum" sz="quarter" idx="12"/>
          </p:nvPr>
        </p:nvSpPr>
        <p:spPr/>
        <p:txBody>
          <a:bodyPr/>
          <a:lstStyle>
            <a:lvl1pPr>
              <a:defRPr/>
            </a:lvl1pPr>
          </a:lstStyle>
          <a:p>
            <a:pPr>
              <a:defRPr/>
            </a:pPr>
            <a:fld id="{0A556E65-D3C0-4DB3-BF4A-AD0C92C2DBB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9A74AEB9-DEF9-41E2-818C-F79D0C49E398}" type="datetime1">
              <a:rPr lang="fr-FR" smtClean="0"/>
              <a:t>24/11/2023</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5" name="Espace réservé du numéro de diapositive 5"/>
          <p:cNvSpPr>
            <a:spLocks noGrp="1"/>
          </p:cNvSpPr>
          <p:nvPr>
            <p:ph type="sldNum" sz="quarter" idx="12"/>
          </p:nvPr>
        </p:nvSpPr>
        <p:spPr/>
        <p:txBody>
          <a:bodyPr/>
          <a:lstStyle>
            <a:lvl1pPr>
              <a:defRPr/>
            </a:lvl1pPr>
          </a:lstStyle>
          <a:p>
            <a:pPr>
              <a:defRPr/>
            </a:pPr>
            <a:fld id="{2428FFA7-330A-4D60-A128-4E218E049900}"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D591174-96A4-4F9B-9938-E038CE2C39AB}" type="datetime1">
              <a:rPr lang="fr-FR" smtClean="0"/>
              <a:t>24/11/2023</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4" name="Espace réservé du numéro de diapositive 5"/>
          <p:cNvSpPr>
            <a:spLocks noGrp="1"/>
          </p:cNvSpPr>
          <p:nvPr>
            <p:ph type="sldNum" sz="quarter" idx="12"/>
          </p:nvPr>
        </p:nvSpPr>
        <p:spPr/>
        <p:txBody>
          <a:bodyPr/>
          <a:lstStyle>
            <a:lvl1pPr>
              <a:defRPr/>
            </a:lvl1pPr>
          </a:lstStyle>
          <a:p>
            <a:pPr>
              <a:defRPr/>
            </a:pPr>
            <a:fld id="{FD3CCCBE-E151-4979-99EA-7AA0AF7DECE8}"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1F9D917-90C0-4E4F-BF65-CE2667635489}" type="datetime1">
              <a:rPr lang="fr-FR" smtClean="0"/>
              <a:t>24/11/2023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7" name="Espace réservé du numéro de diapositive 5"/>
          <p:cNvSpPr>
            <a:spLocks noGrp="1"/>
          </p:cNvSpPr>
          <p:nvPr>
            <p:ph type="sldNum" sz="quarter" idx="12"/>
          </p:nvPr>
        </p:nvSpPr>
        <p:spPr/>
        <p:txBody>
          <a:bodyPr/>
          <a:lstStyle>
            <a:lvl1pPr>
              <a:defRPr/>
            </a:lvl1pPr>
          </a:lstStyle>
          <a:p>
            <a:pPr>
              <a:defRPr/>
            </a:pPr>
            <a:fld id="{F44D042F-EFDE-48D4-9BD4-3A4C47DE142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E24B2CA-1D3E-4A26-890A-FA377A4A4CFD}" type="datetime1">
              <a:rPr lang="fr-FR" smtClean="0"/>
              <a:t>24/11/2023</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ANFICsf 2023</a:t>
            </a:r>
          </a:p>
        </p:txBody>
      </p:sp>
      <p:sp>
        <p:nvSpPr>
          <p:cNvPr id="7" name="Espace réservé du numéro de diapositive 5"/>
          <p:cNvSpPr>
            <a:spLocks noGrp="1"/>
          </p:cNvSpPr>
          <p:nvPr>
            <p:ph type="sldNum" sz="quarter" idx="12"/>
          </p:nvPr>
        </p:nvSpPr>
        <p:spPr/>
        <p:txBody>
          <a:bodyPr/>
          <a:lstStyle>
            <a:lvl1pPr>
              <a:defRPr/>
            </a:lvl1pPr>
          </a:lstStyle>
          <a:p>
            <a:pPr>
              <a:defRPr/>
            </a:pPr>
            <a:fld id="{7A953498-8BF5-4AAD-A98E-01F7AA2EC62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68F59D6-86B2-4BE4-8ACC-B8ACED7AB71E}" type="datetime1">
              <a:rPr lang="fr-FR" smtClean="0"/>
              <a:t>24/11/2023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r-FR"/>
              <a:t>ANFICsf 2023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9FF0463-3712-4586-B4BD-D11EF388610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heconversation.com/" TargetMode="External"/><Relationship Id="rId2" Type="http://schemas.openxmlformats.org/officeDocument/2006/relationships/hyperlink" Target="https://theconversation.com/fr/topics/autorite-63058"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hyperlink" Target="https://www.dunod.com/entreprise-et-economie/generation-z-z-consommateurs-aux-z-collaborateu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lyceens.univ-lyon1.fr/formation/sante"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p:nvPr>
        </p:nvSpPr>
        <p:spPr>
          <a:xfrm>
            <a:off x="660510" y="241917"/>
            <a:ext cx="7772400" cy="1602908"/>
          </a:xfrm>
        </p:spPr>
        <p:txBody>
          <a:bodyPr/>
          <a:lstStyle/>
          <a:p>
            <a:r>
              <a:rPr lang="fr-FR" altLang="fr-FR" b="1" dirty="0"/>
              <a:t>La réforme 2011-2013 des études de sage-femme</a:t>
            </a:r>
          </a:p>
        </p:txBody>
      </p:sp>
      <p:sp>
        <p:nvSpPr>
          <p:cNvPr id="2053" name="Rectangle 3"/>
          <p:cNvSpPr>
            <a:spLocks noGrp="1" noChangeArrowheads="1"/>
          </p:cNvSpPr>
          <p:nvPr>
            <p:ph type="subTitle" idx="1"/>
          </p:nvPr>
        </p:nvSpPr>
        <p:spPr>
          <a:xfrm>
            <a:off x="1475656" y="2356757"/>
            <a:ext cx="6400800" cy="823572"/>
          </a:xfrm>
        </p:spPr>
        <p:txBody>
          <a:bodyPr rtlCol="0">
            <a:normAutofit fontScale="47500" lnSpcReduction="20000"/>
          </a:bodyPr>
          <a:lstStyle/>
          <a:p>
            <a:pPr fontAlgn="auto">
              <a:spcAft>
                <a:spcPts val="0"/>
              </a:spcAft>
              <a:buFont typeface="Arial" panose="020B0604020202020204" pitchFamily="34" charset="0"/>
              <a:buNone/>
              <a:defRPr/>
            </a:pPr>
            <a:r>
              <a:rPr lang="fr-FR" altLang="fr-FR" dirty="0">
                <a:solidFill>
                  <a:schemeClr val="tx1"/>
                </a:solidFill>
              </a:rPr>
              <a:t>Profil des nouvelles générations</a:t>
            </a:r>
          </a:p>
          <a:p>
            <a:pPr fontAlgn="auto">
              <a:spcAft>
                <a:spcPts val="0"/>
              </a:spcAft>
              <a:buFont typeface="Arial" panose="020B0604020202020204" pitchFamily="34" charset="0"/>
              <a:buNone/>
              <a:defRPr/>
            </a:pPr>
            <a:r>
              <a:rPr lang="fr-FR" altLang="fr-FR" dirty="0">
                <a:solidFill>
                  <a:schemeClr val="tx1"/>
                </a:solidFill>
              </a:rPr>
              <a:t>Clés pédagogiques</a:t>
            </a:r>
          </a:p>
          <a:p>
            <a:pPr fontAlgn="auto">
              <a:spcAft>
                <a:spcPts val="0"/>
              </a:spcAft>
              <a:buFont typeface="Arial" panose="020B0604020202020204" pitchFamily="34" charset="0"/>
              <a:buNone/>
              <a:defRPr/>
            </a:pPr>
            <a:r>
              <a:rPr lang="fr-FR" altLang="fr-FR" dirty="0">
                <a:solidFill>
                  <a:schemeClr val="tx1"/>
                </a:solidFill>
              </a:rPr>
              <a:t>Version revue 11 2023</a:t>
            </a:r>
          </a:p>
        </p:txBody>
      </p:sp>
      <p:pic>
        <p:nvPicPr>
          <p:cNvPr id="14341" name="Picture 4" descr="818324"/>
          <p:cNvPicPr>
            <a:picLocks noChangeAspect="1" noChangeArrowheads="1"/>
          </p:cNvPicPr>
          <p:nvPr/>
        </p:nvPicPr>
        <p:blipFill>
          <a:blip r:embed="rId2"/>
          <a:srcRect/>
          <a:stretch>
            <a:fillRect/>
          </a:stretch>
        </p:blipFill>
        <p:spPr bwMode="auto">
          <a:xfrm>
            <a:off x="4572000" y="3494946"/>
            <a:ext cx="4176464" cy="2791425"/>
          </a:xfrm>
          <a:prstGeom prst="rect">
            <a:avLst/>
          </a:prstGeom>
          <a:noFill/>
          <a:ln w="9525">
            <a:noFill/>
            <a:miter lim="800000"/>
            <a:headEnd/>
            <a:tailEnd/>
          </a:ln>
        </p:spPr>
      </p:pic>
      <p:pic>
        <p:nvPicPr>
          <p:cNvPr id="2" name="Image 1">
            <a:extLst>
              <a:ext uri="{FF2B5EF4-FFF2-40B4-BE49-F238E27FC236}">
                <a16:creationId xmlns:a16="http://schemas.microsoft.com/office/drawing/2014/main" id="{B3597D6D-B5B6-4B1E-9D59-F0381508F37B}"/>
              </a:ext>
            </a:extLst>
          </p:cNvPr>
          <p:cNvPicPr>
            <a:picLocks noChangeAspect="1"/>
          </p:cNvPicPr>
          <p:nvPr/>
        </p:nvPicPr>
        <p:blipFill>
          <a:blip r:embed="rId3"/>
          <a:stretch>
            <a:fillRect/>
          </a:stretch>
        </p:blipFill>
        <p:spPr>
          <a:xfrm>
            <a:off x="58092" y="3494945"/>
            <a:ext cx="4515796" cy="2791425"/>
          </a:xfrm>
          <a:prstGeom prst="rect">
            <a:avLst/>
          </a:prstGeom>
        </p:spPr>
      </p:pic>
      <p:pic>
        <p:nvPicPr>
          <p:cNvPr id="3" name="Image 2">
            <a:extLst>
              <a:ext uri="{FF2B5EF4-FFF2-40B4-BE49-F238E27FC236}">
                <a16:creationId xmlns:a16="http://schemas.microsoft.com/office/drawing/2014/main" id="{798F1841-2D15-3847-FAC0-59E6CDC58A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25" y="116632"/>
            <a:ext cx="1239047" cy="107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74638"/>
            <a:ext cx="8229600" cy="850900"/>
          </a:xfrm>
        </p:spPr>
        <p:txBody>
          <a:bodyPr/>
          <a:lstStyle/>
          <a:p>
            <a:pPr eaLnBrk="1" hangingPunct="1"/>
            <a:r>
              <a:rPr lang="fr-FR" altLang="fr-FR" sz="3200" dirty="0"/>
              <a:t>Présentation du cursus de maïeutique </a:t>
            </a:r>
            <a:br>
              <a:rPr lang="fr-FR" altLang="fr-FR" sz="3200" dirty="0"/>
            </a:br>
            <a:r>
              <a:rPr lang="fr-FR" altLang="fr-FR" sz="3200" dirty="0"/>
              <a:t>généralités sur la réforme de 2011-2013</a:t>
            </a:r>
            <a:br>
              <a:rPr lang="fr-FR" altLang="fr-FR" sz="3200" dirty="0"/>
            </a:br>
            <a:r>
              <a:rPr lang="fr-FR" altLang="fr-FR" sz="2400" i="1" dirty="0"/>
              <a:t>(réforme LMD de 2010) -2-</a:t>
            </a:r>
          </a:p>
        </p:txBody>
      </p:sp>
      <p:sp>
        <p:nvSpPr>
          <p:cNvPr id="8196" name="Rectangle 3"/>
          <p:cNvSpPr>
            <a:spLocks noGrp="1" noChangeArrowheads="1"/>
          </p:cNvSpPr>
          <p:nvPr>
            <p:ph type="body" idx="1"/>
          </p:nvPr>
        </p:nvSpPr>
        <p:spPr>
          <a:xfrm>
            <a:off x="395288" y="1556791"/>
            <a:ext cx="8424862" cy="4632872"/>
          </a:xfrm>
        </p:spPr>
        <p:txBody>
          <a:bodyPr/>
          <a:lstStyle/>
          <a:p>
            <a:pPr marL="0" indent="0" algn="ctr" eaLnBrk="1" fontAlgn="auto" hangingPunct="1">
              <a:spcAft>
                <a:spcPts val="0"/>
              </a:spcAft>
              <a:buFontTx/>
              <a:buNone/>
              <a:defRPr/>
            </a:pPr>
            <a:r>
              <a:rPr lang="fr-FR" sz="2400" dirty="0"/>
              <a:t>Deux cycles de formation; 5 ans ou 10 semestres </a:t>
            </a:r>
          </a:p>
          <a:p>
            <a:pPr marL="0" indent="0" algn="ctr" eaLnBrk="1" fontAlgn="auto" hangingPunct="1">
              <a:spcAft>
                <a:spcPts val="0"/>
              </a:spcAft>
              <a:buFontTx/>
              <a:buNone/>
              <a:defRPr/>
            </a:pPr>
            <a:r>
              <a:rPr lang="fr-FR" sz="2400" dirty="0"/>
              <a:t>(30 ECTS* = 1 semestre)</a:t>
            </a:r>
          </a:p>
          <a:p>
            <a:pPr marL="0" indent="0" algn="ctr" eaLnBrk="1" fontAlgn="auto" hangingPunct="1">
              <a:spcAft>
                <a:spcPts val="0"/>
              </a:spcAft>
              <a:buFontTx/>
              <a:buNone/>
              <a:defRPr/>
            </a:pPr>
            <a:r>
              <a:rPr lang="fr-FR" sz="2400" b="1" dirty="0"/>
              <a:t>Méthodes pédagogiques actives - Mobilité et échanges internationaux</a:t>
            </a:r>
          </a:p>
          <a:p>
            <a:pPr marL="114300" indent="0" eaLnBrk="1" fontAlgn="auto" hangingPunct="1">
              <a:spcAft>
                <a:spcPts val="0"/>
              </a:spcAft>
              <a:buFont typeface="Arial" pitchFamily="34" charset="0"/>
              <a:buNone/>
              <a:defRPr/>
            </a:pPr>
            <a:r>
              <a:rPr lang="fr-FR" sz="2400" i="1" dirty="0"/>
              <a:t>ECTS = « European Credit Transfer System » en anglais, soit système européen de transfert et d'accumulation de crédits en français, permettant de valoriser les unités d’enseignement d’un niveau ou diplôme universitaire (autre cursus à l’étranger par exemple); </a:t>
            </a:r>
          </a:p>
          <a:p>
            <a:pPr marL="114300" indent="0" eaLnBrk="1" fontAlgn="auto" hangingPunct="1">
              <a:spcAft>
                <a:spcPts val="0"/>
              </a:spcAft>
              <a:buFont typeface="Arial" pitchFamily="34" charset="0"/>
              <a:buNone/>
              <a:defRPr/>
            </a:pPr>
            <a:r>
              <a:rPr lang="fr-FR" sz="2400" i="1" dirty="0"/>
              <a:t>1 crédit = 25 à 30 h de travail</a:t>
            </a:r>
          </a:p>
          <a:p>
            <a:pPr marL="114300" indent="0" fontAlgn="auto">
              <a:spcAft>
                <a:spcPts val="0"/>
              </a:spcAft>
              <a:buNone/>
              <a:defRPr/>
            </a:pPr>
            <a:r>
              <a:rPr lang="fr-FR" sz="2400" dirty="0"/>
              <a:t>Unité d’enseignement clinique: 1 ECTS = 30 heures = 1 semaine de stage </a:t>
            </a:r>
          </a:p>
          <a:p>
            <a:pPr marL="114300" indent="0" eaLnBrk="1" fontAlgn="auto" hangingPunct="1">
              <a:spcAft>
                <a:spcPts val="0"/>
              </a:spcAft>
              <a:buFont typeface="Arial" pitchFamily="34" charset="0"/>
              <a:buNone/>
              <a:defRPr/>
            </a:pPr>
            <a:endParaRPr lang="fr-FR" sz="2400" i="1" dirty="0"/>
          </a:p>
          <a:p>
            <a:pPr eaLnBrk="1" fontAlgn="auto" hangingPunct="1">
              <a:spcAft>
                <a:spcPts val="0"/>
              </a:spcAft>
              <a:buFont typeface="Arial" pitchFamily="34" charset="0"/>
              <a:buChar char="•"/>
              <a:defRPr/>
            </a:pPr>
            <a:endParaRPr lang="fr-FR" sz="2400" dirty="0"/>
          </a:p>
        </p:txBody>
      </p:sp>
      <p:sp>
        <p:nvSpPr>
          <p:cNvPr id="7173"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CE922DA-6591-449C-A3EC-1D2BBE72B5EB}" type="slidenum">
              <a:rPr lang="fr-FR" altLang="fr-FR" sz="1400"/>
              <a:pPr>
                <a:spcBef>
                  <a:spcPct val="0"/>
                </a:spcBef>
                <a:buFontTx/>
                <a:buNone/>
              </a:pPr>
              <a:t>10</a:t>
            </a:fld>
            <a:endParaRPr lang="fr-FR" altLang="fr-FR" sz="1400"/>
          </a:p>
        </p:txBody>
      </p:sp>
      <p:sp>
        <p:nvSpPr>
          <p:cNvPr id="3" name="Espace réservé du pied de page 2"/>
          <p:cNvSpPr>
            <a:spLocks noGrp="1"/>
          </p:cNvSpPr>
          <p:nvPr>
            <p:ph type="ftr" sz="quarter" idx="11"/>
          </p:nvPr>
        </p:nvSpPr>
        <p:spPr/>
        <p:txBody>
          <a:bodyPr/>
          <a:lstStyle/>
          <a:p>
            <a:pPr>
              <a:defRPr/>
            </a:pPr>
            <a:r>
              <a:rPr lang="fr-FR"/>
              <a:t>ANFICsf 2023</a:t>
            </a:r>
          </a:p>
        </p:txBody>
      </p:sp>
    </p:spTree>
    <p:extLst>
      <p:ext uri="{BB962C8B-B14F-4D97-AF65-F5344CB8AC3E}">
        <p14:creationId xmlns:p14="http://schemas.microsoft.com/office/powerpoint/2010/main" val="2545403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lstStyle/>
          <a:p>
            <a:r>
              <a:rPr lang="fr-FR" b="1" dirty="0"/>
              <a:t>La Licence: 6 semestres - 180 ECTS</a:t>
            </a:r>
            <a:endParaRPr lang="fr-FR" dirty="0"/>
          </a:p>
        </p:txBody>
      </p:sp>
      <p:sp>
        <p:nvSpPr>
          <p:cNvPr id="3" name="Espace réservé du contenu 2"/>
          <p:cNvSpPr>
            <a:spLocks noGrp="1"/>
          </p:cNvSpPr>
          <p:nvPr>
            <p:ph idx="1"/>
          </p:nvPr>
        </p:nvSpPr>
        <p:spPr>
          <a:xfrm>
            <a:off x="539552" y="1196752"/>
            <a:ext cx="8147248" cy="4536504"/>
          </a:xfrm>
        </p:spPr>
        <p:txBody>
          <a:bodyPr/>
          <a:lstStyle/>
          <a:p>
            <a:pPr marL="0" indent="0" algn="ctr" eaLnBrk="1" fontAlgn="auto" hangingPunct="1">
              <a:spcAft>
                <a:spcPts val="0"/>
              </a:spcAft>
              <a:buFontTx/>
              <a:buNone/>
              <a:defRPr/>
            </a:pPr>
            <a:r>
              <a:rPr lang="fr-FR" sz="2400" b="1" dirty="0"/>
              <a:t>Diplôme de Formation Générale en Sciences Maïeutiques. </a:t>
            </a:r>
          </a:p>
          <a:p>
            <a:pPr lvl="1" eaLnBrk="1" fontAlgn="auto" hangingPunct="1">
              <a:spcAft>
                <a:spcPts val="0"/>
              </a:spcAft>
              <a:buFont typeface="Arial" pitchFamily="34" charset="0"/>
              <a:buChar char="•"/>
              <a:defRPr/>
            </a:pPr>
            <a:r>
              <a:rPr lang="fr-FR" sz="2400" b="1" dirty="0"/>
              <a:t>Première Année Commune des Etudes de Santé,  </a:t>
            </a:r>
            <a:r>
              <a:rPr lang="fr-FR" sz="2400" dirty="0"/>
              <a:t>socle commun de connaissances aux professions médicales</a:t>
            </a:r>
          </a:p>
          <a:p>
            <a:pPr lvl="1" eaLnBrk="1" fontAlgn="auto" hangingPunct="1">
              <a:spcAft>
                <a:spcPts val="0"/>
              </a:spcAft>
              <a:buFont typeface="Arial" pitchFamily="34" charset="0"/>
              <a:buChar char="•"/>
              <a:defRPr/>
            </a:pPr>
            <a:r>
              <a:rPr lang="fr-FR" sz="2400" dirty="0"/>
              <a:t>Expérimentation propre à chaque université (L.AS et PASS)</a:t>
            </a:r>
          </a:p>
          <a:p>
            <a:pPr lvl="1" eaLnBrk="1" fontAlgn="auto" hangingPunct="1">
              <a:spcAft>
                <a:spcPts val="0"/>
              </a:spcAft>
              <a:buFont typeface="Arial" pitchFamily="34" charset="0"/>
              <a:buChar char="•"/>
              <a:defRPr/>
            </a:pPr>
            <a:r>
              <a:rPr lang="fr-FR" sz="2400" b="1" dirty="0"/>
              <a:t>Deuxième et troisième année:</a:t>
            </a:r>
            <a:endParaRPr lang="fr-FR" sz="2400" dirty="0"/>
          </a:p>
          <a:p>
            <a:pPr marL="457200" lvl="1" indent="0" eaLnBrk="1" fontAlgn="auto" hangingPunct="1">
              <a:spcAft>
                <a:spcPts val="0"/>
              </a:spcAft>
              <a:buFontTx/>
              <a:buNone/>
              <a:defRPr/>
            </a:pPr>
            <a:r>
              <a:rPr lang="fr-FR" sz="2400" dirty="0"/>
              <a:t>			Théorie 	      	Clinique</a:t>
            </a:r>
          </a:p>
          <a:p>
            <a:pPr lvl="1" eaLnBrk="1" fontAlgn="auto" hangingPunct="1">
              <a:spcAft>
                <a:spcPts val="0"/>
              </a:spcAft>
              <a:buFont typeface="Arial" pitchFamily="34" charset="0"/>
              <a:buChar char="•"/>
              <a:defRPr/>
            </a:pPr>
            <a:r>
              <a:rPr lang="fr-FR" sz="2400" b="1" dirty="0"/>
              <a:t>Intégration des connaissances </a:t>
            </a:r>
            <a:r>
              <a:rPr lang="fr-FR" sz="2400" dirty="0"/>
              <a:t>en biologie-génétique, anatomie, physiologie, sémiologie, santé publique, éducation à la santé, sciences humaines (maïeutique – obstétrique – gynécologie – pédiatrie)</a:t>
            </a:r>
          </a:p>
          <a:p>
            <a:pPr lvl="1" eaLnBrk="1" fontAlgn="auto" hangingPunct="1">
              <a:spcAft>
                <a:spcPts val="0"/>
              </a:spcAft>
              <a:buFont typeface="Arial" pitchFamily="34" charset="0"/>
              <a:buChar char="•"/>
              <a:defRPr/>
            </a:pPr>
            <a:r>
              <a:rPr lang="fr-FR" sz="2400" dirty="0"/>
              <a:t>Langues vivantes, c2i®* premier niveau, enseignement optionnel</a:t>
            </a:r>
          </a:p>
        </p:txBody>
      </p:sp>
      <p:sp>
        <p:nvSpPr>
          <p:cNvPr id="4" name="Espace réservé du pied de page 3"/>
          <p:cNvSpPr>
            <a:spLocks noGrp="1"/>
          </p:cNvSpPr>
          <p:nvPr>
            <p:ph type="ftr" sz="quarter" idx="11"/>
          </p:nvPr>
        </p:nvSpPr>
        <p:spPr/>
        <p:txBody>
          <a:bodyPr/>
          <a:lstStyle/>
          <a:p>
            <a:pPr>
              <a:defRPr/>
            </a:pPr>
            <a:r>
              <a:rPr lang="fr-FR"/>
              <a:t>ANFICsf 2023</a:t>
            </a:r>
            <a:endParaRPr lang="fr-FR" dirty="0"/>
          </a:p>
        </p:txBody>
      </p:sp>
      <p:sp>
        <p:nvSpPr>
          <p:cNvPr id="5" name="Espace réservé du numéro de diapositive 4"/>
          <p:cNvSpPr>
            <a:spLocks noGrp="1"/>
          </p:cNvSpPr>
          <p:nvPr>
            <p:ph type="sldNum" sz="quarter" idx="12"/>
          </p:nvPr>
        </p:nvSpPr>
        <p:spPr/>
        <p:txBody>
          <a:bodyPr/>
          <a:lstStyle/>
          <a:p>
            <a:pPr>
              <a:defRPr/>
            </a:pPr>
            <a:fld id="{95203992-24AD-4822-AC34-016BC74F84A0}" type="slidenum">
              <a:rPr lang="fr-FR" smtClean="0"/>
              <a:pPr>
                <a:defRPr/>
              </a:pPr>
              <a:t>11</a:t>
            </a:fld>
            <a:endParaRPr lang="fr-FR" dirty="0"/>
          </a:p>
        </p:txBody>
      </p:sp>
      <p:sp>
        <p:nvSpPr>
          <p:cNvPr id="6" name="Double flèche horizontale 5"/>
          <p:cNvSpPr/>
          <p:nvPr/>
        </p:nvSpPr>
        <p:spPr>
          <a:xfrm>
            <a:off x="4427984" y="3284984"/>
            <a:ext cx="1512168" cy="360040"/>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3"/>
          <p:cNvSpPr txBox="1">
            <a:spLocks noChangeArrowheads="1"/>
          </p:cNvSpPr>
          <p:nvPr/>
        </p:nvSpPr>
        <p:spPr bwMode="auto">
          <a:xfrm>
            <a:off x="611560" y="6158635"/>
            <a:ext cx="6840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200" i="1" dirty="0"/>
              <a:t>*c2i®*= certificat Informatique et Internet, il est national et se prépare au cours de la licence  </a:t>
            </a:r>
          </a:p>
        </p:txBody>
      </p:sp>
    </p:spTree>
    <p:extLst>
      <p:ext uri="{BB962C8B-B14F-4D97-AF65-F5344CB8AC3E}">
        <p14:creationId xmlns:p14="http://schemas.microsoft.com/office/powerpoint/2010/main" val="79818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D377EC3-2598-461E-BAAE-8A9B7D233D68}"/>
              </a:ext>
            </a:extLst>
          </p:cNvPr>
          <p:cNvSpPr>
            <a:spLocks noGrp="1"/>
          </p:cNvSpPr>
          <p:nvPr>
            <p:ph type="ftr" sz="quarter" idx="11"/>
          </p:nvPr>
        </p:nvSpPr>
        <p:spPr/>
        <p:txBody>
          <a:bodyPr/>
          <a:lstStyle/>
          <a:p>
            <a:pPr>
              <a:defRPr/>
            </a:pPr>
            <a:r>
              <a:rPr lang="fr-FR"/>
              <a:t>ANFICsf 2023</a:t>
            </a:r>
          </a:p>
        </p:txBody>
      </p:sp>
      <p:sp>
        <p:nvSpPr>
          <p:cNvPr id="3" name="Espace réservé du numéro de diapositive 2">
            <a:extLst>
              <a:ext uri="{FF2B5EF4-FFF2-40B4-BE49-F238E27FC236}">
                <a16:creationId xmlns:a16="http://schemas.microsoft.com/office/drawing/2014/main" id="{53863FAB-166C-4547-8882-EB1756698AE2}"/>
              </a:ext>
            </a:extLst>
          </p:cNvPr>
          <p:cNvSpPr>
            <a:spLocks noGrp="1"/>
          </p:cNvSpPr>
          <p:nvPr>
            <p:ph type="sldNum" sz="quarter" idx="12"/>
          </p:nvPr>
        </p:nvSpPr>
        <p:spPr/>
        <p:txBody>
          <a:bodyPr/>
          <a:lstStyle/>
          <a:p>
            <a:pPr>
              <a:defRPr/>
            </a:pPr>
            <a:fld id="{FD3CCCBE-E151-4979-99EA-7AA0AF7DECE8}" type="slidenum">
              <a:rPr lang="fr-FR" smtClean="0"/>
              <a:pPr>
                <a:defRPr/>
              </a:pPr>
              <a:t>12</a:t>
            </a:fld>
            <a:endParaRPr lang="fr-FR"/>
          </a:p>
        </p:txBody>
      </p:sp>
      <p:pic>
        <p:nvPicPr>
          <p:cNvPr id="1026" name="Image 1">
            <a:extLst>
              <a:ext uri="{FF2B5EF4-FFF2-40B4-BE49-F238E27FC236}">
                <a16:creationId xmlns:a16="http://schemas.microsoft.com/office/drawing/2014/main" id="{A3758D4D-9325-47CC-835A-9E4FFA6AA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9464"/>
            <a:ext cx="7735589" cy="587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046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059113" y="229755"/>
            <a:ext cx="525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2800" b="1" dirty="0"/>
              <a:t>STAGES EN LICENCE: L2-L3</a:t>
            </a:r>
          </a:p>
        </p:txBody>
      </p:sp>
      <p:graphicFrame>
        <p:nvGraphicFramePr>
          <p:cNvPr id="50294" name="Group 118"/>
          <p:cNvGraphicFramePr>
            <a:graphicFrameLocks noGrp="1"/>
          </p:cNvGraphicFramePr>
          <p:nvPr/>
        </p:nvGraphicFramePr>
        <p:xfrm>
          <a:off x="239713" y="1711325"/>
          <a:ext cx="8785225" cy="3798909"/>
        </p:xfrm>
        <a:graphic>
          <a:graphicData uri="http://schemas.openxmlformats.org/drawingml/2006/table">
            <a:tbl>
              <a:tblPr/>
              <a:tblGrid>
                <a:gridCol w="4194175">
                  <a:extLst>
                    <a:ext uri="{9D8B030D-6E8A-4147-A177-3AD203B41FA5}">
                      <a16:colId xmlns:a16="http://schemas.microsoft.com/office/drawing/2014/main" val="20000"/>
                    </a:ext>
                  </a:extLst>
                </a:gridCol>
                <a:gridCol w="831850">
                  <a:extLst>
                    <a:ext uri="{9D8B030D-6E8A-4147-A177-3AD203B41FA5}">
                      <a16:colId xmlns:a16="http://schemas.microsoft.com/office/drawing/2014/main" val="20001"/>
                    </a:ext>
                  </a:extLst>
                </a:gridCol>
                <a:gridCol w="2752725">
                  <a:extLst>
                    <a:ext uri="{9D8B030D-6E8A-4147-A177-3AD203B41FA5}">
                      <a16:colId xmlns:a16="http://schemas.microsoft.com/office/drawing/2014/main" val="20002"/>
                    </a:ext>
                  </a:extLst>
                </a:gridCol>
                <a:gridCol w="1006475">
                  <a:extLst>
                    <a:ext uri="{9D8B030D-6E8A-4147-A177-3AD203B41FA5}">
                      <a16:colId xmlns:a16="http://schemas.microsoft.com/office/drawing/2014/main" val="20003"/>
                    </a:ext>
                  </a:extLst>
                </a:gridCol>
              </a:tblGrid>
              <a:tr h="91433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333399"/>
                          </a:solidFill>
                          <a:effectLst/>
                          <a:latin typeface="Arial" charset="0"/>
                          <a:cs typeface="Arial" charset="0"/>
                        </a:rPr>
                        <a:t>UE Cliniques L2</a:t>
                      </a:r>
                      <a:endParaRPr kumimoji="0" lang="fr-FR" sz="1800" b="1" i="0" u="none" strike="noStrike" cap="none" normalizeH="0" baseline="0" dirty="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  ECTS </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333399"/>
                          </a:solidFill>
                          <a:effectLst/>
                          <a:latin typeface="Arial" charset="0"/>
                          <a:cs typeface="Arial" charset="0"/>
                        </a:rPr>
                        <a:t>UE Cliniques L3 </a:t>
                      </a:r>
                      <a:endParaRPr kumimoji="0" lang="fr-FR" sz="1800" b="1" i="0" u="none" strike="noStrike" cap="none" normalizeH="0" baseline="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333399"/>
                          </a:solidFill>
                          <a:effectLst/>
                          <a:latin typeface="Arial" charset="0"/>
                          <a:cs typeface="Arial" charset="0"/>
                        </a:rPr>
                        <a:t> ECTS</a:t>
                      </a:r>
                      <a:endParaRPr kumimoji="0" lang="fr-FR" sz="1800" b="1" i="0" u="none" strike="noStrike" cap="none" normalizeH="0" baseline="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88385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Démarche clinique et technique de soins généraux: </a:t>
                      </a:r>
                      <a:r>
                        <a:rPr kumimoji="0" lang="fr-FR" sz="1600" b="0" i="1" u="none" strike="noStrike" cap="none" normalizeH="0" baseline="0" dirty="0">
                          <a:ln>
                            <a:noFill/>
                          </a:ln>
                          <a:solidFill>
                            <a:schemeClr val="tx1"/>
                          </a:solidFill>
                          <a:effectLst/>
                          <a:latin typeface="Arial" charset="0"/>
                          <a:cs typeface="Arial" charset="0"/>
                        </a:rPr>
                        <a:t>accueil et relations patient-soignant</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4</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SUIVI PRENATAL: </a:t>
                      </a:r>
                      <a:r>
                        <a:rPr kumimoji="0" lang="fr-FR" sz="1600" b="0" i="1" u="none" strike="noStrike" cap="none" normalizeH="0" baseline="0" dirty="0">
                          <a:ln>
                            <a:noFill/>
                          </a:ln>
                          <a:solidFill>
                            <a:schemeClr val="tx1"/>
                          </a:solidFill>
                          <a:effectLst/>
                          <a:latin typeface="Arial" charset="0"/>
                          <a:cs typeface="Arial" charset="0"/>
                        </a:rPr>
                        <a:t>physiologique, consultations et PNP</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6</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337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SUIVI POSTNATAL: </a:t>
                      </a:r>
                      <a:r>
                        <a:rPr kumimoji="0" lang="fr-FR" sz="1600" b="0" i="1" u="none" strike="noStrike" cap="none" normalizeH="0" baseline="0" dirty="0">
                          <a:ln>
                            <a:noFill/>
                          </a:ln>
                          <a:solidFill>
                            <a:schemeClr val="tx1"/>
                          </a:solidFill>
                          <a:effectLst/>
                          <a:latin typeface="Arial" charset="0"/>
                          <a:cs typeface="Arial" charset="0"/>
                        </a:rPr>
                        <a:t>initiation soins y compris</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4</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1800" b="1" i="0" u="none" strike="noStrike" cap="none" normalizeH="0" baseline="0" dirty="0">
                          <a:ln>
                            <a:noFill/>
                          </a:ln>
                          <a:solidFill>
                            <a:schemeClr val="tx1"/>
                          </a:solidFill>
                          <a:effectLst/>
                          <a:latin typeface="Arial" charset="0"/>
                          <a:cs typeface="Arial" charset="0"/>
                        </a:rPr>
                        <a:t>SUIVI PERNATAL: </a:t>
                      </a:r>
                    </a:p>
                    <a:p>
                      <a:pPr marL="0" marR="0" lvl="0" indent="0" algn="l" defTabSz="914400" rtl="0" eaLnBrk="1" fontAlgn="b" latinLnBrk="0" hangingPunct="1">
                        <a:lnSpc>
                          <a:spcPct val="100000"/>
                        </a:lnSpc>
                        <a:spcBef>
                          <a:spcPct val="0"/>
                        </a:spcBef>
                        <a:spcAft>
                          <a:spcPct val="0"/>
                        </a:spcAft>
                        <a:buClrTx/>
                        <a:buSzTx/>
                        <a:buFontTx/>
                        <a:buNone/>
                        <a:tabLst/>
                        <a:defRPr/>
                      </a:pPr>
                      <a:r>
                        <a:rPr kumimoji="0" lang="fr-FR" sz="1600" b="0" i="1" u="none" strike="noStrike" cap="none" normalizeH="0" baseline="0" dirty="0">
                          <a:ln>
                            <a:noFill/>
                          </a:ln>
                          <a:solidFill>
                            <a:schemeClr val="tx1"/>
                          </a:solidFill>
                          <a:effectLst/>
                          <a:latin typeface="Arial" charset="0"/>
                          <a:cs typeface="Arial" charset="0"/>
                        </a:rPr>
                        <a:t>travail et accouchement physiologiques</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fr-FR" sz="1800" b="1" i="0" u="none" strike="noStrike" cap="none" normalizeH="0" baseline="0" dirty="0">
                          <a:ln>
                            <a:noFill/>
                          </a:ln>
                          <a:solidFill>
                            <a:schemeClr val="tx1"/>
                          </a:solidFill>
                          <a:effectLst/>
                          <a:latin typeface="Arial" charset="0"/>
                          <a:cs typeface="Arial" charset="0"/>
                        </a:rPr>
                        <a:t>12</a:t>
                      </a:r>
                    </a:p>
                    <a:p>
                      <a:pPr marL="0" marR="0" lvl="0" indent="0" algn="ctr" defTabSz="914400" rtl="0" eaLnBrk="1" fontAlgn="b"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5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SUIVI PERNATAL: </a:t>
                      </a:r>
                      <a:r>
                        <a:rPr kumimoji="0" lang="fr-FR" sz="1600" b="0" i="1" u="none" strike="noStrike" cap="none" normalizeH="0" baseline="0" dirty="0">
                          <a:ln>
                            <a:noFill/>
                          </a:ln>
                          <a:solidFill>
                            <a:schemeClr val="tx1"/>
                          </a:solidFill>
                          <a:effectLst/>
                          <a:latin typeface="Arial" charset="0"/>
                          <a:cs typeface="Arial" charset="0"/>
                        </a:rPr>
                        <a:t>initiation soins y compris</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tx1"/>
                          </a:solidFill>
                          <a:effectLst/>
                          <a:latin typeface="Arial" charset="0"/>
                          <a:cs typeface="Arial" charset="0"/>
                        </a:rPr>
                        <a:t>2</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SUIVI POSTNATAL: </a:t>
                      </a:r>
                      <a:r>
                        <a:rPr kumimoji="0" lang="fr-FR" sz="1600" b="0" i="1" u="none" strike="noStrike" cap="none" normalizeH="0" baseline="0" dirty="0">
                          <a:ln>
                            <a:noFill/>
                          </a:ln>
                          <a:solidFill>
                            <a:schemeClr val="tx1"/>
                          </a:solidFill>
                          <a:effectLst/>
                          <a:latin typeface="Arial" charset="0"/>
                          <a:cs typeface="Arial" charset="0"/>
                        </a:rPr>
                        <a:t>physiologiques mère-enfant</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cs typeface="Arial" charset="0"/>
                        </a:rPr>
                        <a:t>6</a:t>
                      </a: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778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0000"/>
                          </a:solidFill>
                          <a:effectLst/>
                          <a:latin typeface="Arial" charset="0"/>
                          <a:cs typeface="Arial" charset="0"/>
                        </a:rPr>
                        <a:t>TOTAL</a:t>
                      </a:r>
                      <a:endParaRPr kumimoji="0" lang="fr-FR" sz="1800" b="1" i="0" u="none" strike="noStrike" cap="none" normalizeH="0" baseline="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0000"/>
                          </a:solidFill>
                          <a:effectLst/>
                          <a:latin typeface="Arial" charset="0"/>
                          <a:cs typeface="Arial" charset="0"/>
                        </a:rPr>
                        <a:t>10</a:t>
                      </a:r>
                      <a:endParaRPr kumimoji="0" lang="fr-FR" sz="1800" b="1" i="0" u="none" strike="noStrike" cap="none" normalizeH="0" baseline="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rgbClr val="FF0000"/>
                          </a:solidFill>
                          <a:effectLst/>
                          <a:latin typeface="Arial" charset="0"/>
                          <a:cs typeface="Arial" charset="0"/>
                        </a:rPr>
                        <a:t>TOTAL</a:t>
                      </a:r>
                      <a:endParaRPr kumimoji="0" lang="fr-FR" sz="1800" b="1" i="0" u="none" strike="noStrike" cap="none" normalizeH="0" baseline="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FF0000"/>
                          </a:solidFill>
                          <a:effectLst/>
                          <a:latin typeface="Arial" charset="0"/>
                          <a:cs typeface="Arial" charset="0"/>
                        </a:rPr>
                        <a:t>24</a:t>
                      </a:r>
                      <a:endParaRPr kumimoji="0" lang="fr-FR" sz="1800" b="1" i="0" u="none" strike="noStrike" cap="none" normalizeH="0" baseline="0" dirty="0">
                        <a:ln>
                          <a:noFill/>
                        </a:ln>
                        <a:solidFill>
                          <a:schemeClr val="tx1"/>
                        </a:solidFill>
                        <a:effectLst/>
                        <a:latin typeface="Arial" charset="0"/>
                        <a:cs typeface="Arial" charset="0"/>
                      </a:endParaRPr>
                    </a:p>
                  </a:txBody>
                  <a:tcPr marT="45690" marB="45690" anchor="b" horzOverflow="overflow">
                    <a:lnL w="25400" cap="flat" cmpd="sng" algn="ctr">
                      <a:solidFill>
                        <a:srgbClr val="000080"/>
                      </a:solidFill>
                      <a:prstDash val="solid"/>
                      <a:round/>
                      <a:headEnd type="none" w="med" len="med"/>
                      <a:tailEnd type="none" w="med" len="med"/>
                    </a:lnL>
                    <a:lnR w="25400" cap="flat" cmpd="sng" algn="ctr">
                      <a:solidFill>
                        <a:srgbClr val="000080"/>
                      </a:solidFill>
                      <a:prstDash val="solid"/>
                      <a:round/>
                      <a:headEnd type="none" w="med" len="med"/>
                      <a:tailEnd type="none" w="med" len="med"/>
                    </a:lnR>
                    <a:lnT w="25400" cap="flat" cmpd="sng" algn="ctr">
                      <a:solidFill>
                        <a:srgbClr val="000080"/>
                      </a:solidFill>
                      <a:prstDash val="solid"/>
                      <a:round/>
                      <a:headEnd type="none" w="med" len="med"/>
                      <a:tailEnd type="none" w="med" len="med"/>
                    </a:lnT>
                    <a:lnB w="25400" cap="flat" cmpd="sng" algn="ctr">
                      <a:solidFill>
                        <a:srgbClr val="000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0276" name="Picture 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216058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7" name="Rectangle 1"/>
          <p:cNvSpPr>
            <a:spLocks noChangeArrowheads="1"/>
          </p:cNvSpPr>
          <p:nvPr/>
        </p:nvSpPr>
        <p:spPr bwMode="auto">
          <a:xfrm>
            <a:off x="2915816" y="812800"/>
            <a:ext cx="5616623" cy="646113"/>
          </a:xfrm>
          <a:prstGeom prst="rect">
            <a:avLst/>
          </a:prstGeom>
          <a:solidFill>
            <a:schemeClr val="accent2">
              <a:lumMod val="40000"/>
              <a:lumOff val="60000"/>
            </a:schemeClr>
          </a:solidFill>
          <a:ln>
            <a:noFill/>
          </a:ln>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1800" b="1" dirty="0"/>
              <a:t>Répartition et longueur des stages propre à chaque école entre L1 et L2</a:t>
            </a:r>
          </a:p>
        </p:txBody>
      </p:sp>
      <p:sp>
        <p:nvSpPr>
          <p:cNvPr id="3" name="Explosion : 14 points 2"/>
          <p:cNvSpPr/>
          <p:nvPr/>
        </p:nvSpPr>
        <p:spPr>
          <a:xfrm>
            <a:off x="684213" y="4868863"/>
            <a:ext cx="3455987" cy="184785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b="1" dirty="0">
                <a:solidFill>
                  <a:schemeClr val="tx1"/>
                </a:solidFill>
              </a:rPr>
              <a:t>Apprentissage des soins transversaux sur 2 ans</a:t>
            </a:r>
          </a:p>
        </p:txBody>
      </p:sp>
      <p:sp>
        <p:nvSpPr>
          <p:cNvPr id="4" name="Explosion : 14 points 3"/>
          <p:cNvSpPr/>
          <p:nvPr/>
        </p:nvSpPr>
        <p:spPr>
          <a:xfrm>
            <a:off x="5003800" y="5157788"/>
            <a:ext cx="3313113" cy="1644650"/>
          </a:xfrm>
          <a:prstGeom prst="irregularSeal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400" b="1" dirty="0">
                <a:solidFill>
                  <a:schemeClr val="tx1"/>
                </a:solidFill>
              </a:rPr>
              <a:t>Pas d’autonomie à l’accueil et aux urgences</a:t>
            </a:r>
          </a:p>
        </p:txBody>
      </p:sp>
      <p:sp>
        <p:nvSpPr>
          <p:cNvPr id="10280" name="ZoneTexte 4"/>
          <p:cNvSpPr txBox="1">
            <a:spLocks noChangeArrowheads="1"/>
          </p:cNvSpPr>
          <p:nvPr/>
        </p:nvSpPr>
        <p:spPr bwMode="auto">
          <a:xfrm>
            <a:off x="7766050" y="5762625"/>
            <a:ext cx="1258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solidFill>
                  <a:srgbClr val="FF0000"/>
                </a:solidFill>
              </a:rPr>
              <a:t>Privilégier l’accueil du début de travail</a:t>
            </a:r>
          </a:p>
        </p:txBody>
      </p:sp>
      <p:sp>
        <p:nvSpPr>
          <p:cNvPr id="10282" name="Espace réservé du numéro de diapositive 6"/>
          <p:cNvSpPr>
            <a:spLocks noGrp="1"/>
          </p:cNvSpPr>
          <p:nvPr>
            <p:ph type="sldNum" sz="quarter" idx="12"/>
          </p:nvPr>
        </p:nvSpPr>
        <p:spPr>
          <a:xfrm>
            <a:off x="6873418" y="6325367"/>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429A0EB-ADFE-40D4-A664-A95BA08CEA43}" type="slidenum">
              <a:rPr lang="fr-FR" altLang="fr-FR" sz="1400"/>
              <a:pPr>
                <a:spcBef>
                  <a:spcPct val="0"/>
                </a:spcBef>
                <a:buFontTx/>
                <a:buNone/>
              </a:pPr>
              <a:t>13</a:t>
            </a:fld>
            <a:endParaRPr lang="fr-FR" altLang="fr-FR" sz="1400"/>
          </a:p>
        </p:txBody>
      </p:sp>
      <p:sp>
        <p:nvSpPr>
          <p:cNvPr id="2" name="Espace réservé du pied de page 1">
            <a:extLst>
              <a:ext uri="{FF2B5EF4-FFF2-40B4-BE49-F238E27FC236}">
                <a16:creationId xmlns:a16="http://schemas.microsoft.com/office/drawing/2014/main" id="{653945D8-EDA7-45BE-996F-036EC0ED8F39}"/>
              </a:ext>
            </a:extLst>
          </p:cNvPr>
          <p:cNvSpPr>
            <a:spLocks noGrp="1"/>
          </p:cNvSpPr>
          <p:nvPr>
            <p:ph type="ftr" sz="quarter" idx="11"/>
          </p:nvPr>
        </p:nvSpPr>
        <p:spPr/>
        <p:txBody>
          <a:bodyPr/>
          <a:lstStyle/>
          <a:p>
            <a:pPr>
              <a:defRPr/>
            </a:pPr>
            <a:r>
              <a:rPr lang="fr-FR"/>
              <a:t>ANFICsf 2023</a:t>
            </a:r>
          </a:p>
        </p:txBody>
      </p:sp>
    </p:spTree>
    <p:extLst>
      <p:ext uri="{BB962C8B-B14F-4D97-AF65-F5344CB8AC3E}">
        <p14:creationId xmlns:p14="http://schemas.microsoft.com/office/powerpoint/2010/main" val="4227016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2AB79E-FFB4-40B9-A88F-8FBE9DC17FC7}"/>
              </a:ext>
            </a:extLst>
          </p:cNvPr>
          <p:cNvSpPr>
            <a:spLocks noGrp="1"/>
          </p:cNvSpPr>
          <p:nvPr>
            <p:ph type="ftr" sz="quarter" idx="11"/>
          </p:nvPr>
        </p:nvSpPr>
        <p:spPr/>
        <p:txBody>
          <a:bodyPr/>
          <a:lstStyle/>
          <a:p>
            <a:pPr>
              <a:defRPr/>
            </a:pPr>
            <a:r>
              <a:rPr lang="fr-FR"/>
              <a:t>ANFICsf 2023</a:t>
            </a:r>
          </a:p>
        </p:txBody>
      </p:sp>
      <p:sp>
        <p:nvSpPr>
          <p:cNvPr id="3" name="Espace réservé du numéro de diapositive 2">
            <a:extLst>
              <a:ext uri="{FF2B5EF4-FFF2-40B4-BE49-F238E27FC236}">
                <a16:creationId xmlns:a16="http://schemas.microsoft.com/office/drawing/2014/main" id="{3AB6F837-A889-4E7A-970B-1574085B0D2F}"/>
              </a:ext>
            </a:extLst>
          </p:cNvPr>
          <p:cNvSpPr>
            <a:spLocks noGrp="1"/>
          </p:cNvSpPr>
          <p:nvPr>
            <p:ph type="sldNum" sz="quarter" idx="12"/>
          </p:nvPr>
        </p:nvSpPr>
        <p:spPr/>
        <p:txBody>
          <a:bodyPr/>
          <a:lstStyle/>
          <a:p>
            <a:pPr>
              <a:defRPr/>
            </a:pPr>
            <a:fld id="{FD3CCCBE-E151-4979-99EA-7AA0AF7DECE8}" type="slidenum">
              <a:rPr lang="fr-FR" smtClean="0"/>
              <a:pPr>
                <a:defRPr/>
              </a:pPr>
              <a:t>14</a:t>
            </a:fld>
            <a:endParaRPr lang="fr-FR"/>
          </a:p>
        </p:txBody>
      </p:sp>
      <p:pic>
        <p:nvPicPr>
          <p:cNvPr id="2050" name="Image 1">
            <a:extLst>
              <a:ext uri="{FF2B5EF4-FFF2-40B4-BE49-F238E27FC236}">
                <a16:creationId xmlns:a16="http://schemas.microsoft.com/office/drawing/2014/main" id="{F5EC8918-023A-4FC3-B73C-36023BB715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155" y="182786"/>
            <a:ext cx="8239645" cy="617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E5816ED-BAAF-46DF-BE2D-FD7AB2B3C448}"/>
              </a:ext>
            </a:extLst>
          </p:cNvPr>
          <p:cNvSpPr/>
          <p:nvPr/>
        </p:nvSpPr>
        <p:spPr>
          <a:xfrm>
            <a:off x="2280976" y="332656"/>
            <a:ext cx="4739295" cy="1200329"/>
          </a:xfrm>
          <a:prstGeom prst="rect">
            <a:avLst/>
          </a:prstGeom>
        </p:spPr>
        <p:txBody>
          <a:bodyPr wrap="square">
            <a:spAutoFit/>
          </a:bodyPr>
          <a:lstStyle/>
          <a:p>
            <a:pPr algn="ctr"/>
            <a:r>
              <a:rPr lang="fr-FR" sz="2400" b="1" dirty="0"/>
              <a:t>Le master: Cycle de 2 ans : 4 semestres, 120 crédits européens</a:t>
            </a:r>
            <a:endParaRPr lang="fr-FR" sz="2400" dirty="0"/>
          </a:p>
        </p:txBody>
      </p:sp>
    </p:spTree>
    <p:extLst>
      <p:ext uri="{BB962C8B-B14F-4D97-AF65-F5344CB8AC3E}">
        <p14:creationId xmlns:p14="http://schemas.microsoft.com/office/powerpoint/2010/main" val="119134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395288" y="274638"/>
            <a:ext cx="8291512" cy="706437"/>
          </a:xfrm>
        </p:spPr>
        <p:txBody>
          <a:bodyPr/>
          <a:lstStyle/>
          <a:p>
            <a:r>
              <a:rPr lang="fr-FR" sz="2800" b="1" dirty="0"/>
              <a:t>Le Master: un tronc commun (</a:t>
            </a:r>
            <a:r>
              <a:rPr lang="fr-FR" sz="2400" dirty="0"/>
              <a:t>formation approfondie en sciences maïeutiques) ou deuxième cycle de 4 semestres de 120 crédits européens).</a:t>
            </a:r>
            <a:endParaRPr lang="fr-FR" altLang="fr-FR" sz="2400" b="1" dirty="0"/>
          </a:p>
        </p:txBody>
      </p:sp>
      <p:sp>
        <p:nvSpPr>
          <p:cNvPr id="3" name="Espace réservé du contenu 2"/>
          <p:cNvSpPr>
            <a:spLocks noGrp="1"/>
          </p:cNvSpPr>
          <p:nvPr>
            <p:ph idx="1"/>
          </p:nvPr>
        </p:nvSpPr>
        <p:spPr>
          <a:xfrm>
            <a:off x="323528" y="1268760"/>
            <a:ext cx="8568952" cy="4857403"/>
          </a:xfrm>
        </p:spPr>
        <p:txBody>
          <a:bodyPr/>
          <a:lstStyle/>
          <a:p>
            <a:pPr eaLnBrk="1" fontAlgn="auto" hangingPunct="1">
              <a:spcAft>
                <a:spcPts val="0"/>
              </a:spcAft>
              <a:buFont typeface="Wingdings" panose="05000000000000000000" pitchFamily="2" charset="2"/>
              <a:buChar char="q"/>
              <a:defRPr/>
            </a:pPr>
            <a:r>
              <a:rPr lang="fr-FR" sz="2400" dirty="0"/>
              <a:t>Communiquer, dépister et prévenir, </a:t>
            </a:r>
          </a:p>
          <a:p>
            <a:pPr eaLnBrk="1" fontAlgn="auto" hangingPunct="1">
              <a:spcAft>
                <a:spcPts val="0"/>
              </a:spcAft>
              <a:buFont typeface="Wingdings" panose="05000000000000000000" pitchFamily="2" charset="2"/>
              <a:buChar char="q"/>
              <a:defRPr/>
            </a:pPr>
            <a:r>
              <a:rPr lang="fr-FR" sz="2400" dirty="0"/>
              <a:t>Etablir un diagnostic, concevoir une proposition thérapeutique, </a:t>
            </a:r>
          </a:p>
          <a:p>
            <a:pPr eaLnBrk="1" fontAlgn="auto" hangingPunct="1">
              <a:spcAft>
                <a:spcPts val="0"/>
              </a:spcAft>
              <a:buFont typeface="Wingdings" panose="05000000000000000000" pitchFamily="2" charset="2"/>
              <a:buChar char="q"/>
              <a:defRPr/>
            </a:pPr>
            <a:r>
              <a:rPr lang="fr-FR" sz="2400" dirty="0"/>
              <a:t>Réaliser et coordonner les soins adaptés, assurer les soins de 1</a:t>
            </a:r>
            <a:r>
              <a:rPr lang="fr-FR" sz="2400" baseline="30000" dirty="0"/>
              <a:t>ère</a:t>
            </a:r>
            <a:r>
              <a:rPr lang="fr-FR" sz="2400" dirty="0"/>
              <a:t> urgence, </a:t>
            </a:r>
          </a:p>
          <a:p>
            <a:pPr eaLnBrk="1" fontAlgn="auto" hangingPunct="1">
              <a:spcAft>
                <a:spcPts val="0"/>
              </a:spcAft>
              <a:buFont typeface="Wingdings" panose="05000000000000000000" pitchFamily="2" charset="2"/>
              <a:buChar char="q"/>
              <a:defRPr/>
            </a:pPr>
            <a:r>
              <a:rPr lang="fr-FR" sz="2400" dirty="0"/>
              <a:t>Appréhender les objectifs de SP, </a:t>
            </a:r>
          </a:p>
          <a:p>
            <a:pPr eaLnBrk="1" fontAlgn="auto" hangingPunct="1">
              <a:spcAft>
                <a:spcPts val="0"/>
              </a:spcAft>
              <a:buFont typeface="Wingdings" panose="05000000000000000000" pitchFamily="2" charset="2"/>
              <a:buChar char="q"/>
              <a:defRPr/>
            </a:pPr>
            <a:r>
              <a:rPr lang="fr-FR" sz="2400" dirty="0"/>
              <a:t>Appliquer les règles juridiques, déontologiques et éthiques, </a:t>
            </a:r>
          </a:p>
          <a:p>
            <a:pPr eaLnBrk="1" fontAlgn="auto" hangingPunct="1">
              <a:spcAft>
                <a:spcPts val="0"/>
              </a:spcAft>
              <a:buFont typeface="Wingdings" panose="05000000000000000000" pitchFamily="2" charset="2"/>
              <a:buChar char="q"/>
              <a:defRPr/>
            </a:pPr>
            <a:r>
              <a:rPr lang="fr-FR" sz="2400" dirty="0"/>
              <a:t>Travailler en équipe autour de la patiente, </a:t>
            </a:r>
          </a:p>
          <a:p>
            <a:pPr eaLnBrk="1" fontAlgn="auto" hangingPunct="1">
              <a:spcAft>
                <a:spcPts val="0"/>
              </a:spcAft>
              <a:buFont typeface="Wingdings" panose="05000000000000000000" pitchFamily="2" charset="2"/>
              <a:buChar char="q"/>
              <a:defRPr/>
            </a:pPr>
            <a:r>
              <a:rPr lang="fr-FR" sz="2400" dirty="0"/>
              <a:t>Fonder sa pratique professionnelle sur des bases scientifiques </a:t>
            </a:r>
            <a:r>
              <a:rPr lang="fr-FR" sz="2400" b="1" dirty="0"/>
              <a:t>avec des stages, langues vivantes, certificat informatique c2i® niveau 2 </a:t>
            </a:r>
            <a:r>
              <a:rPr lang="fr-FR" sz="2400" b="1" i="1" dirty="0"/>
              <a:t>  «  métiers de la santé » , gestes et soins d’urgence, gestion des risques</a:t>
            </a:r>
          </a:p>
          <a:p>
            <a:pPr>
              <a:defRPr/>
            </a:pPr>
            <a:endParaRPr lang="fr-FR" dirty="0"/>
          </a:p>
        </p:txBody>
      </p:sp>
      <p:sp>
        <p:nvSpPr>
          <p:cNvPr id="11269"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37303A3-53A3-4BF2-935D-C71A1A561694}" type="slidenum">
              <a:rPr lang="fr-FR" altLang="fr-FR" sz="1400"/>
              <a:pPr>
                <a:spcBef>
                  <a:spcPct val="0"/>
                </a:spcBef>
                <a:buFontTx/>
                <a:buNone/>
              </a:pPr>
              <a:t>15</a:t>
            </a:fld>
            <a:endParaRPr lang="fr-FR" altLang="fr-FR" sz="1400"/>
          </a:p>
        </p:txBody>
      </p:sp>
      <p:sp>
        <p:nvSpPr>
          <p:cNvPr id="2" name="Espace réservé du pied de page 1">
            <a:extLst>
              <a:ext uri="{FF2B5EF4-FFF2-40B4-BE49-F238E27FC236}">
                <a16:creationId xmlns:a16="http://schemas.microsoft.com/office/drawing/2014/main" id="{AC112870-C1A2-48DA-A4A9-14F0F5ADC2B1}"/>
              </a:ext>
            </a:extLst>
          </p:cNvPr>
          <p:cNvSpPr>
            <a:spLocks noGrp="1"/>
          </p:cNvSpPr>
          <p:nvPr>
            <p:ph type="ftr" sz="quarter" idx="11"/>
          </p:nvPr>
        </p:nvSpPr>
        <p:spPr/>
        <p:txBody>
          <a:bodyPr/>
          <a:lstStyle/>
          <a:p>
            <a:pPr>
              <a:defRPr/>
            </a:pPr>
            <a:r>
              <a:rPr lang="fr-FR"/>
              <a:t>ANFICsf 2023</a:t>
            </a:r>
            <a:endParaRPr lang="fr-FR" dirty="0"/>
          </a:p>
        </p:txBody>
      </p:sp>
    </p:spTree>
    <p:extLst>
      <p:ext uri="{BB962C8B-B14F-4D97-AF65-F5344CB8AC3E}">
        <p14:creationId xmlns:p14="http://schemas.microsoft.com/office/powerpoint/2010/main" val="1919881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b="1" dirty="0"/>
              <a:t>Le Master (2)</a:t>
            </a:r>
          </a:p>
        </p:txBody>
      </p:sp>
      <p:sp>
        <p:nvSpPr>
          <p:cNvPr id="3" name="Espace réservé du contenu 2"/>
          <p:cNvSpPr>
            <a:spLocks noGrp="1"/>
          </p:cNvSpPr>
          <p:nvPr>
            <p:ph idx="1"/>
          </p:nvPr>
        </p:nvSpPr>
        <p:spPr>
          <a:xfrm>
            <a:off x="457200" y="1268760"/>
            <a:ext cx="8229600" cy="4857403"/>
          </a:xfrm>
        </p:spPr>
        <p:txBody>
          <a:bodyPr/>
          <a:lstStyle/>
          <a:p>
            <a:pPr eaLnBrk="1" fontAlgn="auto" hangingPunct="1">
              <a:spcAft>
                <a:spcPts val="0"/>
              </a:spcAft>
              <a:buFont typeface="Wingdings" panose="05000000000000000000" pitchFamily="2" charset="2"/>
              <a:buChar char="q"/>
              <a:defRPr/>
            </a:pPr>
            <a:r>
              <a:rPr lang="fr-FR" sz="2800" b="1" dirty="0"/>
              <a:t>Un parcours personnalisé: </a:t>
            </a:r>
          </a:p>
          <a:p>
            <a:pPr lvl="1" fontAlgn="auto">
              <a:spcAft>
                <a:spcPts val="0"/>
              </a:spcAft>
              <a:buFont typeface="Wingdings" panose="05000000000000000000" pitchFamily="2" charset="2"/>
              <a:buChar char="q"/>
              <a:defRPr/>
            </a:pPr>
            <a:r>
              <a:rPr lang="fr-FR" sz="2400" dirty="0"/>
              <a:t>approfondir ou compléter ses connaissances dans un domaine de la maïeutique et de la santé périnatale, ou dans un domaine particulier autre que la maïeutique,</a:t>
            </a:r>
          </a:p>
          <a:p>
            <a:pPr lvl="1" fontAlgn="auto">
              <a:spcAft>
                <a:spcPts val="0"/>
              </a:spcAft>
              <a:buFont typeface="Wingdings" panose="05000000000000000000" pitchFamily="2" charset="2"/>
              <a:buChar char="q"/>
              <a:defRPr/>
            </a:pPr>
            <a:r>
              <a:rPr lang="fr-FR" sz="2400" dirty="0"/>
              <a:t>approfondir ou compléter ses connaissances vers l’orientation à la recherche (4 semaines de stage)</a:t>
            </a:r>
          </a:p>
          <a:p>
            <a:pPr eaLnBrk="1" fontAlgn="auto" hangingPunct="1">
              <a:spcAft>
                <a:spcPts val="0"/>
              </a:spcAft>
              <a:buFont typeface="Wingdings" panose="05000000000000000000" pitchFamily="2" charset="2"/>
              <a:buChar char="q"/>
              <a:defRPr/>
            </a:pPr>
            <a:r>
              <a:rPr lang="fr-FR" sz="2800" b="1" dirty="0"/>
              <a:t>Diplôme d’Etat délivré par l’université: il autorise l’exercice professionnel</a:t>
            </a:r>
            <a:r>
              <a:rPr lang="fr-FR" sz="3600" b="1" dirty="0"/>
              <a:t>.</a:t>
            </a:r>
            <a:endParaRPr lang="fr-FR" altLang="fr-FR" sz="3600" b="1" dirty="0"/>
          </a:p>
          <a:p>
            <a:endParaRPr lang="fr-FR" dirty="0"/>
          </a:p>
        </p:txBody>
      </p:sp>
      <p:sp>
        <p:nvSpPr>
          <p:cNvPr id="4" name="Espace réservé du pied de page 3"/>
          <p:cNvSpPr>
            <a:spLocks noGrp="1"/>
          </p:cNvSpPr>
          <p:nvPr>
            <p:ph type="ftr" sz="quarter" idx="11"/>
          </p:nvPr>
        </p:nvSpPr>
        <p:spPr/>
        <p:txBody>
          <a:bodyPr/>
          <a:lstStyle/>
          <a:p>
            <a:pPr>
              <a:defRPr/>
            </a:pPr>
            <a:r>
              <a:rPr lang="fr-FR"/>
              <a:t>ANFICsf 2023</a:t>
            </a:r>
          </a:p>
        </p:txBody>
      </p:sp>
      <p:sp>
        <p:nvSpPr>
          <p:cNvPr id="5" name="Espace réservé du numéro de diapositive 4"/>
          <p:cNvSpPr>
            <a:spLocks noGrp="1"/>
          </p:cNvSpPr>
          <p:nvPr>
            <p:ph type="sldNum" sz="quarter" idx="12"/>
          </p:nvPr>
        </p:nvSpPr>
        <p:spPr/>
        <p:txBody>
          <a:bodyPr/>
          <a:lstStyle/>
          <a:p>
            <a:pPr>
              <a:defRPr/>
            </a:pPr>
            <a:fld id="{95203992-24AD-4822-AC34-016BC74F84A0}" type="slidenum">
              <a:rPr lang="fr-FR" smtClean="0"/>
              <a:pPr>
                <a:defRPr/>
              </a:pPr>
              <a:t>16</a:t>
            </a:fld>
            <a:endParaRPr lang="fr-FR"/>
          </a:p>
        </p:txBody>
      </p:sp>
    </p:spTree>
    <p:extLst>
      <p:ext uri="{BB962C8B-B14F-4D97-AF65-F5344CB8AC3E}">
        <p14:creationId xmlns:p14="http://schemas.microsoft.com/office/powerpoint/2010/main" val="148887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31668A2-6663-4DB8-82B5-3C51E8D2DB54}"/>
              </a:ext>
            </a:extLst>
          </p:cNvPr>
          <p:cNvSpPr>
            <a:spLocks noGrp="1"/>
          </p:cNvSpPr>
          <p:nvPr>
            <p:ph type="ftr" sz="quarter" idx="11"/>
          </p:nvPr>
        </p:nvSpPr>
        <p:spPr/>
        <p:txBody>
          <a:bodyPr/>
          <a:lstStyle/>
          <a:p>
            <a:pPr>
              <a:defRPr/>
            </a:pPr>
            <a:r>
              <a:rPr lang="fr-FR"/>
              <a:t>ANFICsf 2023</a:t>
            </a:r>
          </a:p>
        </p:txBody>
      </p:sp>
      <p:sp>
        <p:nvSpPr>
          <p:cNvPr id="3" name="Espace réservé du numéro de diapositive 2">
            <a:extLst>
              <a:ext uri="{FF2B5EF4-FFF2-40B4-BE49-F238E27FC236}">
                <a16:creationId xmlns:a16="http://schemas.microsoft.com/office/drawing/2014/main" id="{6B79DAFF-2DE1-44E0-8583-F6C92F0EA17B}"/>
              </a:ext>
            </a:extLst>
          </p:cNvPr>
          <p:cNvSpPr>
            <a:spLocks noGrp="1"/>
          </p:cNvSpPr>
          <p:nvPr>
            <p:ph type="sldNum" sz="quarter" idx="12"/>
          </p:nvPr>
        </p:nvSpPr>
        <p:spPr/>
        <p:txBody>
          <a:bodyPr/>
          <a:lstStyle/>
          <a:p>
            <a:pPr>
              <a:defRPr/>
            </a:pPr>
            <a:fld id="{FD3CCCBE-E151-4979-99EA-7AA0AF7DECE8}" type="slidenum">
              <a:rPr lang="fr-FR" smtClean="0"/>
              <a:pPr>
                <a:defRPr/>
              </a:pPr>
              <a:t>17</a:t>
            </a:fld>
            <a:endParaRPr lang="fr-FR"/>
          </a:p>
        </p:txBody>
      </p:sp>
      <p:pic>
        <p:nvPicPr>
          <p:cNvPr id="3074" name="Image 1">
            <a:extLst>
              <a:ext uri="{FF2B5EF4-FFF2-40B4-BE49-F238E27FC236}">
                <a16:creationId xmlns:a16="http://schemas.microsoft.com/office/drawing/2014/main" id="{50E0A9C1-B9D0-444C-8489-57243A782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421551"/>
            <a:ext cx="7754348" cy="581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90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C4888C-C48A-4F9A-AA38-A28BB9907720}"/>
              </a:ext>
            </a:extLst>
          </p:cNvPr>
          <p:cNvSpPr>
            <a:spLocks noGrp="1"/>
          </p:cNvSpPr>
          <p:nvPr>
            <p:ph type="title"/>
          </p:nvPr>
        </p:nvSpPr>
        <p:spPr>
          <a:xfrm>
            <a:off x="457200" y="274638"/>
            <a:ext cx="8229600" cy="778098"/>
          </a:xfrm>
        </p:spPr>
        <p:txBody>
          <a:bodyPr/>
          <a:lstStyle/>
          <a:p>
            <a:r>
              <a:rPr lang="fr-FR" sz="3200" b="1" dirty="0"/>
              <a:t>Certificat de synthèse clinique en SMa5 : CSCT</a:t>
            </a:r>
          </a:p>
        </p:txBody>
      </p:sp>
      <p:sp>
        <p:nvSpPr>
          <p:cNvPr id="3" name="Espace réservé du contenu 2">
            <a:extLst>
              <a:ext uri="{FF2B5EF4-FFF2-40B4-BE49-F238E27FC236}">
                <a16:creationId xmlns:a16="http://schemas.microsoft.com/office/drawing/2014/main" id="{917A45B5-270A-425F-B5CA-68ECC1142414}"/>
              </a:ext>
            </a:extLst>
          </p:cNvPr>
          <p:cNvSpPr>
            <a:spLocks noGrp="1"/>
          </p:cNvSpPr>
          <p:nvPr>
            <p:ph idx="1"/>
          </p:nvPr>
        </p:nvSpPr>
        <p:spPr>
          <a:xfrm>
            <a:off x="457200" y="1052736"/>
            <a:ext cx="8229600" cy="5530626"/>
          </a:xfrm>
        </p:spPr>
        <p:txBody>
          <a:bodyPr/>
          <a:lstStyle/>
          <a:p>
            <a:r>
              <a:rPr lang="fr-FR" sz="2400" b="1" dirty="0"/>
              <a:t>Validation: </a:t>
            </a:r>
            <a:r>
              <a:rPr lang="fr-FR" sz="2400" dirty="0"/>
              <a:t>compétences acquises, capacité à synthétiser des connaissances et maîtrise de la démarche clinique, de l'urgence, de la prévention et de l'éducation en obstétrique, néonatologie et gynécologie.</a:t>
            </a:r>
          </a:p>
          <a:p>
            <a:r>
              <a:rPr lang="fr-FR" sz="2400" b="1" dirty="0"/>
              <a:t>Différentes formes :</a:t>
            </a:r>
          </a:p>
          <a:p>
            <a:pPr lvl="1"/>
            <a:r>
              <a:rPr lang="fr-FR" sz="2400" dirty="0"/>
              <a:t>Une épreuve clinique (double jury) </a:t>
            </a:r>
          </a:p>
          <a:p>
            <a:pPr lvl="1"/>
            <a:r>
              <a:rPr lang="fr-FR" sz="2400" dirty="0"/>
              <a:t>Une épreuve clinique auprès d'une femme lors d'un suivi gynécologique </a:t>
            </a:r>
          </a:p>
          <a:p>
            <a:pPr lvl="1"/>
            <a:r>
              <a:rPr lang="fr-FR" sz="2400" dirty="0"/>
              <a:t>Une épreuve orale associée ou non à l'épreuve clinique (double jury) </a:t>
            </a:r>
          </a:p>
          <a:p>
            <a:pPr lvl="1"/>
            <a:r>
              <a:rPr lang="fr-FR" sz="2400" dirty="0"/>
              <a:t>Une épreuve écrite associée ou non à l'épreuve clinique.</a:t>
            </a:r>
          </a:p>
          <a:p>
            <a:pPr marL="0" indent="0" algn="ctr">
              <a:buNone/>
            </a:pPr>
            <a:r>
              <a:rPr lang="fr-FR" sz="2400" b="1" dirty="0">
                <a:solidFill>
                  <a:srgbClr val="C00000"/>
                </a:solidFill>
              </a:rPr>
              <a:t>Le diplôme n’est délivré qu’après l’obtention </a:t>
            </a:r>
          </a:p>
          <a:p>
            <a:pPr marL="0" indent="0" algn="ctr">
              <a:buNone/>
            </a:pPr>
            <a:r>
              <a:rPr lang="fr-FR" sz="2400" b="1" dirty="0">
                <a:solidFill>
                  <a:srgbClr val="C00000"/>
                </a:solidFill>
              </a:rPr>
              <a:t>du mémoire de fin d’étude</a:t>
            </a:r>
          </a:p>
          <a:p>
            <a:endParaRPr lang="fr-FR" dirty="0"/>
          </a:p>
        </p:txBody>
      </p:sp>
      <p:sp>
        <p:nvSpPr>
          <p:cNvPr id="4" name="Espace réservé du pied de page 3">
            <a:extLst>
              <a:ext uri="{FF2B5EF4-FFF2-40B4-BE49-F238E27FC236}">
                <a16:creationId xmlns:a16="http://schemas.microsoft.com/office/drawing/2014/main" id="{FBF53E20-351F-4FE0-A4DD-B1994D1E6FDD}"/>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585A577D-3618-404C-8F9E-1EA2E359AA0A}"/>
              </a:ext>
            </a:extLst>
          </p:cNvPr>
          <p:cNvSpPr>
            <a:spLocks noGrp="1"/>
          </p:cNvSpPr>
          <p:nvPr>
            <p:ph type="sldNum" sz="quarter" idx="12"/>
          </p:nvPr>
        </p:nvSpPr>
        <p:spPr/>
        <p:txBody>
          <a:bodyPr/>
          <a:lstStyle/>
          <a:p>
            <a:pPr>
              <a:defRPr/>
            </a:pPr>
            <a:fld id="{95203992-24AD-4822-AC34-016BC74F84A0}" type="slidenum">
              <a:rPr lang="fr-FR" smtClean="0"/>
              <a:pPr>
                <a:defRPr/>
              </a:pPr>
              <a:t>18</a:t>
            </a:fld>
            <a:endParaRPr lang="fr-FR"/>
          </a:p>
        </p:txBody>
      </p:sp>
    </p:spTree>
    <p:extLst>
      <p:ext uri="{BB962C8B-B14F-4D97-AF65-F5344CB8AC3E}">
        <p14:creationId xmlns:p14="http://schemas.microsoft.com/office/powerpoint/2010/main" val="78738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r>
              <a:rPr lang="fr-FR" sz="3600"/>
              <a:t>Validation des stages  </a:t>
            </a:r>
            <a:br>
              <a:rPr lang="fr-FR" sz="3600"/>
            </a:br>
            <a:r>
              <a:rPr lang="fr-FR" sz="3600"/>
              <a:t>(décret du 11-3-2013 - J.O. du 28-3-2013  ) </a:t>
            </a:r>
          </a:p>
        </p:txBody>
      </p:sp>
      <p:sp>
        <p:nvSpPr>
          <p:cNvPr id="3" name="Espace réservé du contenu 2"/>
          <p:cNvSpPr>
            <a:spLocks noGrp="1"/>
          </p:cNvSpPr>
          <p:nvPr>
            <p:ph idx="1"/>
          </p:nvPr>
        </p:nvSpPr>
        <p:spPr>
          <a:xfrm>
            <a:off x="179388" y="1600200"/>
            <a:ext cx="8641084" cy="4525963"/>
          </a:xfrm>
        </p:spPr>
        <p:txBody>
          <a:bodyPr rtlCol="0">
            <a:normAutofit fontScale="85000" lnSpcReduction="20000"/>
          </a:bodyPr>
          <a:lstStyle/>
          <a:p>
            <a:pPr fontAlgn="auto">
              <a:spcAft>
                <a:spcPts val="0"/>
              </a:spcAft>
              <a:buFont typeface="Arial" panose="020B0604020202020204" pitchFamily="34" charset="0"/>
              <a:buChar char="•"/>
              <a:defRPr/>
            </a:pPr>
            <a:r>
              <a:rPr lang="fr-FR" dirty="0"/>
              <a:t>Equipe pédagogique et professionnels de terrain </a:t>
            </a:r>
          </a:p>
          <a:p>
            <a:pPr fontAlgn="auto">
              <a:spcAft>
                <a:spcPts val="0"/>
              </a:spcAft>
              <a:buFont typeface="Arial" panose="020B0604020202020204" pitchFamily="34" charset="0"/>
              <a:buChar char="•"/>
              <a:defRPr/>
            </a:pPr>
            <a:r>
              <a:rPr lang="fr-FR" dirty="0"/>
              <a:t>Le raisonnement et la démarche clinique réflexive, les connaissances scientifiques, la prévention et l'éducation pour la santé, la posture éthique sont évaluées</a:t>
            </a:r>
          </a:p>
          <a:p>
            <a:pPr fontAlgn="auto">
              <a:spcAft>
                <a:spcPts val="0"/>
              </a:spcAft>
              <a:buFont typeface="Arial" panose="020B0604020202020204" pitchFamily="34" charset="0"/>
              <a:buChar char="•"/>
              <a:defRPr/>
            </a:pPr>
            <a:r>
              <a:rPr lang="fr-FR" dirty="0"/>
              <a:t>Assiduité de l’étudiant : cadre, charte, professionnalisme </a:t>
            </a:r>
          </a:p>
          <a:p>
            <a:pPr fontAlgn="auto">
              <a:spcAft>
                <a:spcPts val="0"/>
              </a:spcAft>
              <a:buFont typeface="Arial" panose="020B0604020202020204" pitchFamily="34" charset="0"/>
              <a:buChar char="•"/>
              <a:defRPr/>
            </a:pPr>
            <a:r>
              <a:rPr lang="fr-FR" dirty="0"/>
              <a:t>Acquisition compétences spécifiques et transversales: référentiel métier sage-femme et évolution des compétences</a:t>
            </a:r>
          </a:p>
          <a:p>
            <a:pPr fontAlgn="auto">
              <a:spcAft>
                <a:spcPts val="0"/>
              </a:spcAft>
              <a:buFont typeface="Arial" panose="020B0604020202020204" pitchFamily="34" charset="0"/>
              <a:buChar char="•"/>
              <a:defRPr/>
            </a:pPr>
            <a:r>
              <a:rPr lang="fr-FR" b="1" dirty="0"/>
              <a:t>Entretien de mi stage : </a:t>
            </a:r>
            <a:r>
              <a:rPr lang="fr-FR" dirty="0"/>
              <a:t>évaluation formative</a:t>
            </a:r>
          </a:p>
          <a:p>
            <a:pPr fontAlgn="auto">
              <a:spcAft>
                <a:spcPts val="0"/>
              </a:spcAft>
              <a:buFont typeface="Arial" panose="020B0604020202020204" pitchFamily="34" charset="0"/>
              <a:buChar char="•"/>
              <a:defRPr/>
            </a:pPr>
            <a:r>
              <a:rPr lang="fr-FR" b="1" dirty="0"/>
              <a:t>Carnet de stage </a:t>
            </a:r>
            <a:r>
              <a:rPr lang="fr-FR" dirty="0"/>
              <a:t>(autorégulation de l’apprentissage) </a:t>
            </a:r>
          </a:p>
          <a:p>
            <a:pPr fontAlgn="auto">
              <a:spcAft>
                <a:spcPts val="0"/>
              </a:spcAft>
              <a:buFont typeface="Arial" panose="020B0604020202020204" pitchFamily="34" charset="0"/>
              <a:buChar char="•"/>
              <a:defRPr/>
            </a:pPr>
            <a:r>
              <a:rPr lang="fr-FR" dirty="0"/>
              <a:t>Analyse réflexive accompagnée ou seul </a:t>
            </a:r>
          </a:p>
          <a:p>
            <a:pPr fontAlgn="auto">
              <a:spcAft>
                <a:spcPts val="0"/>
              </a:spcAft>
              <a:buFont typeface="Arial" panose="020B0604020202020204" pitchFamily="34" charset="0"/>
              <a:buChar char="•"/>
              <a:defRPr/>
            </a:pPr>
            <a:endParaRPr lang="fr-FR" dirty="0"/>
          </a:p>
        </p:txBody>
      </p:sp>
      <p:sp>
        <p:nvSpPr>
          <p:cNvPr id="2" name="Espace réservé du pied de page 1"/>
          <p:cNvSpPr>
            <a:spLocks noGrp="1"/>
          </p:cNvSpPr>
          <p:nvPr>
            <p:ph type="ftr" sz="quarter" idx="11"/>
          </p:nvPr>
        </p:nvSpPr>
        <p:spPr/>
        <p:txBody>
          <a:bodyPr/>
          <a:lstStyle/>
          <a:p>
            <a:pPr>
              <a:defRPr/>
            </a:pPr>
            <a:r>
              <a:rPr lang="fr-FR"/>
              <a:t>ANFICsf 2023</a:t>
            </a:r>
          </a:p>
        </p:txBody>
      </p:sp>
      <p:sp>
        <p:nvSpPr>
          <p:cNvPr id="5" name="Espace réservé du numéro de diapositive 4"/>
          <p:cNvSpPr>
            <a:spLocks noGrp="1"/>
          </p:cNvSpPr>
          <p:nvPr>
            <p:ph type="sldNum" sz="quarter" idx="12"/>
          </p:nvPr>
        </p:nvSpPr>
        <p:spPr/>
        <p:txBody>
          <a:bodyPr/>
          <a:lstStyle/>
          <a:p>
            <a:pPr>
              <a:defRPr/>
            </a:pPr>
            <a:fld id="{95203992-24AD-4822-AC34-016BC74F84A0}" type="slidenum">
              <a:rPr lang="fr-FR" smtClean="0"/>
              <a:pPr>
                <a:defRPr/>
              </a:pPr>
              <a:t>19</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0"/>
            <a:ext cx="8229600" cy="1268760"/>
          </a:xfrm>
        </p:spPr>
        <p:txBody>
          <a:bodyPr/>
          <a:lstStyle/>
          <a:p>
            <a:r>
              <a:rPr lang="fr-FR" altLang="fr-FR" sz="3600" b="1" dirty="0"/>
              <a:t>L’universitarisation : </a:t>
            </a:r>
            <a:br>
              <a:rPr lang="fr-FR" altLang="fr-FR" sz="3600" b="1" dirty="0"/>
            </a:br>
            <a:r>
              <a:rPr lang="fr-FR" altLang="fr-FR" sz="3600" b="1" dirty="0"/>
              <a:t>une lente mutation</a:t>
            </a:r>
          </a:p>
        </p:txBody>
      </p:sp>
      <p:sp>
        <p:nvSpPr>
          <p:cNvPr id="3077" name="Rectangle 3"/>
          <p:cNvSpPr>
            <a:spLocks noGrp="1" noChangeArrowheads="1"/>
          </p:cNvSpPr>
          <p:nvPr>
            <p:ph type="body" idx="1"/>
          </p:nvPr>
        </p:nvSpPr>
        <p:spPr>
          <a:xfrm>
            <a:off x="457200" y="1417637"/>
            <a:ext cx="8229600" cy="4708525"/>
          </a:xfrm>
        </p:spPr>
        <p:txBody>
          <a:bodyPr rtlCol="0">
            <a:normAutofit fontScale="92500" lnSpcReduction="10000"/>
          </a:bodyPr>
          <a:lstStyle/>
          <a:p>
            <a:pPr fontAlgn="auto">
              <a:spcAft>
                <a:spcPts val="0"/>
              </a:spcAft>
              <a:buFont typeface="Arial" panose="020B0604020202020204" pitchFamily="34" charset="0"/>
              <a:buChar char="•"/>
              <a:defRPr/>
            </a:pPr>
            <a:r>
              <a:rPr lang="fr-FR" altLang="fr-FR" sz="2800" b="1" dirty="0"/>
              <a:t>Loi HPST 2009 :  </a:t>
            </a:r>
            <a:r>
              <a:rPr lang="fr-FR" altLang="fr-FR" sz="2800" b="1" dirty="0" err="1"/>
              <a:t>universitarisation</a:t>
            </a:r>
            <a:r>
              <a:rPr lang="fr-FR" altLang="fr-FR" sz="2800" dirty="0"/>
              <a:t> de la structure des écoles </a:t>
            </a:r>
          </a:p>
          <a:p>
            <a:pPr fontAlgn="auto">
              <a:lnSpc>
                <a:spcPct val="90000"/>
              </a:lnSpc>
              <a:spcAft>
                <a:spcPts val="0"/>
              </a:spcAft>
              <a:buFont typeface="Arial" panose="020B0604020202020204" pitchFamily="34" charset="0"/>
              <a:buChar char="•"/>
              <a:defRPr/>
            </a:pPr>
            <a:r>
              <a:rPr lang="fr-FR" altLang="fr-FR" sz="2800" dirty="0"/>
              <a:t>Textes sur le diplôme de formation générale en science maïeutique sortis en juillet 2011 pour une rentrée en septembre 2011</a:t>
            </a:r>
          </a:p>
          <a:p>
            <a:pPr fontAlgn="auto">
              <a:lnSpc>
                <a:spcPct val="90000"/>
              </a:lnSpc>
              <a:spcAft>
                <a:spcPts val="0"/>
              </a:spcAft>
              <a:buFont typeface="Arial" panose="020B0604020202020204" pitchFamily="34" charset="0"/>
              <a:buChar char="•"/>
              <a:defRPr/>
            </a:pPr>
            <a:r>
              <a:rPr lang="fr-FR" altLang="fr-FR" sz="2800" dirty="0"/>
              <a:t>Textes Diplômes de formation spécifiques en science maïeutique sortis en mars 2013 </a:t>
            </a:r>
          </a:p>
          <a:p>
            <a:pPr lvl="1" fontAlgn="auto">
              <a:spcAft>
                <a:spcPts val="0"/>
              </a:spcAft>
              <a:buFont typeface="Arial" panose="020B0604020202020204" pitchFamily="34" charset="0"/>
              <a:buChar char="•"/>
              <a:defRPr/>
            </a:pPr>
            <a:r>
              <a:rPr lang="fr-FR" altLang="fr-FR" sz="2400" i="1" dirty="0"/>
              <a:t>Création de Département ( Grenoble sept 2011) </a:t>
            </a:r>
          </a:p>
          <a:p>
            <a:pPr lvl="1" fontAlgn="auto">
              <a:spcAft>
                <a:spcPts val="0"/>
              </a:spcAft>
              <a:buFont typeface="Arial" panose="020B0604020202020204" pitchFamily="34" charset="0"/>
              <a:buChar char="•"/>
              <a:defRPr/>
            </a:pPr>
            <a:r>
              <a:rPr lang="fr-FR" altLang="fr-FR" sz="2400" i="1" dirty="0"/>
              <a:t>Création à Lyon de la faculté de Médecine et  de Maïeutique </a:t>
            </a:r>
          </a:p>
          <a:p>
            <a:pPr lvl="1" fontAlgn="auto">
              <a:spcAft>
                <a:spcPts val="0"/>
              </a:spcAft>
              <a:buFont typeface="Arial" panose="020B0604020202020204" pitchFamily="34" charset="0"/>
              <a:buChar char="•"/>
              <a:defRPr/>
            </a:pPr>
            <a:r>
              <a:rPr lang="fr-FR" altLang="fr-FR" sz="2400" i="1" dirty="0"/>
              <a:t>Création d’UFR de maïeutique Marseille</a:t>
            </a:r>
          </a:p>
          <a:p>
            <a:pPr lvl="1" fontAlgn="auto">
              <a:spcAft>
                <a:spcPts val="0"/>
              </a:spcAft>
              <a:buFont typeface="Arial" panose="020B0604020202020204" pitchFamily="34" charset="0"/>
              <a:buChar char="•"/>
              <a:defRPr/>
            </a:pPr>
            <a:r>
              <a:rPr lang="fr-FR" altLang="fr-FR" sz="2400" b="1" i="1" dirty="0"/>
              <a:t>…Loi du 25 janvier 2023 visant à faire évoluer la formation de sage-femme: création de la sixième année d’étude en Maïeutique</a:t>
            </a:r>
          </a:p>
        </p:txBody>
      </p:sp>
      <p:sp>
        <p:nvSpPr>
          <p:cNvPr id="2" name="Espace réservé du pied de page 1"/>
          <p:cNvSpPr>
            <a:spLocks noGrp="1"/>
          </p:cNvSpPr>
          <p:nvPr>
            <p:ph type="ftr" sz="quarter" idx="11"/>
          </p:nvPr>
        </p:nvSpPr>
        <p:spPr/>
        <p:txBody>
          <a:bodyPr/>
          <a:lstStyle/>
          <a:p>
            <a:pPr>
              <a:defRPr/>
            </a:pPr>
            <a:r>
              <a:rPr lang="fr-FR"/>
              <a:t>ANFICsf 2023</a:t>
            </a:r>
            <a:endParaRPr lang="fr-FR" dirty="0"/>
          </a:p>
        </p:txBody>
      </p:sp>
      <p:sp>
        <p:nvSpPr>
          <p:cNvPr id="3" name="Espace réservé du numéro de diapositive 2"/>
          <p:cNvSpPr>
            <a:spLocks noGrp="1"/>
          </p:cNvSpPr>
          <p:nvPr>
            <p:ph type="sldNum" sz="quarter" idx="12"/>
          </p:nvPr>
        </p:nvSpPr>
        <p:spPr/>
        <p:txBody>
          <a:bodyPr/>
          <a:lstStyle/>
          <a:p>
            <a:pPr>
              <a:defRPr/>
            </a:pPr>
            <a:fld id="{95203992-24AD-4822-AC34-016BC74F84A0}" type="slidenum">
              <a:rPr lang="fr-FR" smtClean="0"/>
              <a:pPr>
                <a:defRPr/>
              </a:pPr>
              <a:t>2</a:t>
            </a:fld>
            <a:endParaRPr lang="fr-FR" dirty="0"/>
          </a:p>
        </p:txBody>
      </p:sp>
      <p:pic>
        <p:nvPicPr>
          <p:cNvPr id="4" name="Image 3">
            <a:extLst>
              <a:ext uri="{FF2B5EF4-FFF2-40B4-BE49-F238E27FC236}">
                <a16:creationId xmlns:a16="http://schemas.microsoft.com/office/drawing/2014/main" id="{F227B14B-CCFF-70A1-E974-DD0BD2ED89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25" y="116632"/>
            <a:ext cx="1239047" cy="107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57200" y="274638"/>
            <a:ext cx="8229600" cy="922114"/>
          </a:xfrm>
        </p:spPr>
        <p:txBody>
          <a:bodyPr/>
          <a:lstStyle/>
          <a:p>
            <a:r>
              <a:rPr lang="fr-FR" altLang="fr-FR" sz="2800" b="1" dirty="0"/>
              <a:t>CREATION DU STATUT ETUDIANT HOSPITALIER </a:t>
            </a:r>
            <a:br>
              <a:rPr lang="fr-FR" altLang="fr-FR" sz="2800" b="1" dirty="0"/>
            </a:br>
            <a:r>
              <a:rPr lang="fr-FR" altLang="fr-FR" sz="2800" b="1" dirty="0"/>
              <a:t>EN MAIEUTIQUE</a:t>
            </a:r>
          </a:p>
        </p:txBody>
      </p:sp>
      <p:sp>
        <p:nvSpPr>
          <p:cNvPr id="17411" name="Espace réservé du contenu 2"/>
          <p:cNvSpPr>
            <a:spLocks noGrp="1"/>
          </p:cNvSpPr>
          <p:nvPr>
            <p:ph idx="1"/>
          </p:nvPr>
        </p:nvSpPr>
        <p:spPr>
          <a:xfrm>
            <a:off x="457200" y="1484784"/>
            <a:ext cx="8229600" cy="4641379"/>
          </a:xfrm>
        </p:spPr>
        <p:txBody>
          <a:bodyPr/>
          <a:lstStyle/>
          <a:p>
            <a:r>
              <a:rPr lang="fr-FR" sz="1600" b="1" dirty="0"/>
              <a:t>Arrêté du 6 juillet 2023 modifiant l’arrêté du 7 octobre 2016 relatif à la rémunération des étudiants en second cycle des études en maïeutique </a:t>
            </a:r>
            <a:r>
              <a:rPr lang="fr-FR" sz="1600" dirty="0"/>
              <a:t>et modifiant l’arrêté du 8 juillet 2022 relatif aux émoluments, rémunérations ou indemnités des personnels médicaux, pharmaceutiques et odontologiques exerçant leurs fonctions dans les établissements publics de santé </a:t>
            </a:r>
            <a:endParaRPr lang="fr-FR" altLang="fr-FR" sz="2800" b="1" dirty="0"/>
          </a:p>
          <a:p>
            <a:pPr lvl="1"/>
            <a:r>
              <a:rPr lang="fr-FR" altLang="fr-FR" sz="2400" dirty="0"/>
              <a:t>Second cycle: statut d’agent public cadre légal à la formation clinique //aux autres étudiants médicaux</a:t>
            </a:r>
          </a:p>
          <a:p>
            <a:pPr lvl="1"/>
            <a:r>
              <a:rPr lang="fr-FR" altLang="fr-FR" sz="2400" dirty="0"/>
              <a:t>Protection sociale</a:t>
            </a:r>
          </a:p>
          <a:p>
            <a:pPr lvl="1"/>
            <a:r>
              <a:rPr lang="fr-FR" altLang="fr-FR" sz="2400" dirty="0"/>
              <a:t>Reconnaissance du travail fourni</a:t>
            </a:r>
          </a:p>
          <a:p>
            <a:pPr lvl="1"/>
            <a:r>
              <a:rPr lang="fr-FR" altLang="fr-FR" sz="2400" dirty="0"/>
              <a:t>Rémunération second cycle: 3277,64 euros/an en DFASMa1 et 2400 à 4034,20 euros en DFASMa2</a:t>
            </a:r>
          </a:p>
          <a:p>
            <a:pPr lvl="1"/>
            <a:r>
              <a:rPr lang="fr-FR" altLang="fr-FR" sz="2400" dirty="0"/>
              <a:t>Indemnité forfaitaire de transports</a:t>
            </a:r>
          </a:p>
          <a:p>
            <a:endParaRPr lang="fr-FR" altLang="fr-FR" dirty="0"/>
          </a:p>
        </p:txBody>
      </p:sp>
      <p:sp>
        <p:nvSpPr>
          <p:cNvPr id="17413"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EC7EE0F-EB56-439B-9032-71F2DF18A00E}" type="slidenum">
              <a:rPr lang="fr-FR" altLang="fr-FR" sz="1400"/>
              <a:pPr>
                <a:spcBef>
                  <a:spcPct val="0"/>
                </a:spcBef>
                <a:buFontTx/>
                <a:buNone/>
              </a:pPr>
              <a:t>20</a:t>
            </a:fld>
            <a:endParaRPr lang="fr-FR" altLang="fr-FR" sz="1400"/>
          </a:p>
        </p:txBody>
      </p:sp>
      <p:sp>
        <p:nvSpPr>
          <p:cNvPr id="2" name="Espace réservé du pied de page 1">
            <a:extLst>
              <a:ext uri="{FF2B5EF4-FFF2-40B4-BE49-F238E27FC236}">
                <a16:creationId xmlns:a16="http://schemas.microsoft.com/office/drawing/2014/main" id="{6B1CC28D-CCBB-4FF8-90A4-5EF24E02474E}"/>
              </a:ext>
            </a:extLst>
          </p:cNvPr>
          <p:cNvSpPr>
            <a:spLocks noGrp="1"/>
          </p:cNvSpPr>
          <p:nvPr>
            <p:ph type="ftr" sz="quarter" idx="11"/>
          </p:nvPr>
        </p:nvSpPr>
        <p:spPr/>
        <p:txBody>
          <a:bodyPr/>
          <a:lstStyle/>
          <a:p>
            <a:pPr>
              <a:defRPr/>
            </a:pPr>
            <a:r>
              <a:rPr lang="fr-FR"/>
              <a:t>ANFICsf 2023</a:t>
            </a:r>
          </a:p>
        </p:txBody>
      </p:sp>
    </p:spTree>
    <p:extLst>
      <p:ext uri="{BB962C8B-B14F-4D97-AF65-F5344CB8AC3E}">
        <p14:creationId xmlns:p14="http://schemas.microsoft.com/office/powerpoint/2010/main" val="141171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198E1-1919-4616-8D67-850A44054AC5}"/>
              </a:ext>
            </a:extLst>
          </p:cNvPr>
          <p:cNvSpPr>
            <a:spLocks noGrp="1"/>
          </p:cNvSpPr>
          <p:nvPr>
            <p:ph type="title"/>
          </p:nvPr>
        </p:nvSpPr>
        <p:spPr>
          <a:xfrm>
            <a:off x="457200" y="260648"/>
            <a:ext cx="8229600" cy="1109364"/>
          </a:xfrm>
        </p:spPr>
        <p:txBody>
          <a:bodyPr/>
          <a:lstStyle/>
          <a:p>
            <a:br>
              <a:rPr lang="fr-FR" sz="3600" b="1" dirty="0"/>
            </a:br>
            <a:br>
              <a:rPr lang="fr-FR" sz="3600" b="1" dirty="0"/>
            </a:br>
            <a:r>
              <a:rPr lang="fr-FR" sz="3600" b="1" dirty="0"/>
              <a:t>Aujourd’hui c’est la génération Z </a:t>
            </a:r>
            <a:br>
              <a:rPr lang="fr-FR" sz="3600" b="1" dirty="0"/>
            </a:br>
            <a:r>
              <a:rPr lang="fr-FR" sz="2800" b="1" dirty="0"/>
              <a:t>(nés de 1996 à 2010)</a:t>
            </a:r>
            <a:br>
              <a:rPr lang="fr-FR" sz="3600" b="1" dirty="0"/>
            </a:br>
            <a:br>
              <a:rPr lang="fr-FR" sz="3200" b="1" i="1" dirty="0"/>
            </a:br>
            <a:r>
              <a:rPr lang="fr-FR" sz="3200" b="1" i="1" dirty="0"/>
              <a:t> </a:t>
            </a:r>
            <a:endParaRPr lang="fr-FR" sz="3200" b="1" dirty="0"/>
          </a:p>
        </p:txBody>
      </p:sp>
      <p:sp>
        <p:nvSpPr>
          <p:cNvPr id="3" name="Espace réservé du contenu 2">
            <a:extLst>
              <a:ext uri="{FF2B5EF4-FFF2-40B4-BE49-F238E27FC236}">
                <a16:creationId xmlns:a16="http://schemas.microsoft.com/office/drawing/2014/main" id="{C994DD2B-A528-4DC6-9522-5CB784F9A6EB}"/>
              </a:ext>
            </a:extLst>
          </p:cNvPr>
          <p:cNvSpPr>
            <a:spLocks noGrp="1"/>
          </p:cNvSpPr>
          <p:nvPr>
            <p:ph idx="1"/>
          </p:nvPr>
        </p:nvSpPr>
        <p:spPr>
          <a:xfrm>
            <a:off x="457200" y="1772816"/>
            <a:ext cx="7374903" cy="4353348"/>
          </a:xfrm>
        </p:spPr>
        <p:txBody>
          <a:bodyPr/>
          <a:lstStyle/>
          <a:p>
            <a:pPr marL="457200" lvl="1" indent="0" algn="ctr">
              <a:buNone/>
            </a:pPr>
            <a:r>
              <a:rPr lang="fr-FR" sz="2400" i="1" dirty="0">
                <a:solidFill>
                  <a:srgbClr val="000000"/>
                </a:solidFill>
                <a:latin typeface="Calibri" panose="020F0502020204030204" pitchFamily="34" charset="0"/>
                <a:ea typeface="Calibri" panose="020F0502020204030204" pitchFamily="34" charset="0"/>
                <a:cs typeface="Calibri" panose="020F0502020204030204" pitchFamily="34" charset="0"/>
              </a:rPr>
              <a:t>« S</a:t>
            </a:r>
            <a:r>
              <a:rPr lang="fr-FR" sz="24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distingue à bien des égards des générations précédentes : quête de sens, besoin de cocréer, besoin d’authenticité ou encore besoin de lien social, mais aussi un rapport différent à </a:t>
            </a:r>
            <a:r>
              <a:rPr lang="fr-FR" sz="2400" b="0" i="1" dirty="0">
                <a:effectLst/>
                <a:latin typeface="Calibri" panose="020F0502020204030204" pitchFamily="34" charset="0"/>
                <a:ea typeface="Calibri" panose="020F0502020204030204" pitchFamily="34" charset="0"/>
                <a:cs typeface="Calibri" panose="020F0502020204030204" pitchFamily="34" charset="0"/>
              </a:rPr>
              <a:t>l’</a:t>
            </a:r>
            <a:r>
              <a:rPr lang="fr-FR" sz="2400" b="0" i="1" u="sng"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autorité</a:t>
            </a:r>
            <a:r>
              <a:rPr lang="fr-FR" sz="2400" b="0" i="1" dirty="0">
                <a:effectLst/>
                <a:latin typeface="Calibri" panose="020F0502020204030204" pitchFamily="34" charset="0"/>
                <a:ea typeface="Calibri" panose="020F0502020204030204" pitchFamily="34" charset="0"/>
                <a:cs typeface="Calibri" panose="020F0502020204030204" pitchFamily="34" charset="0"/>
              </a:rPr>
              <a:t>. </a:t>
            </a:r>
            <a:r>
              <a:rPr lang="fr-FR" sz="24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a:t>
            </a:r>
            <a:r>
              <a:rPr lang="fr-FR" sz="1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https://theconversation</a:t>
            </a:r>
            <a:r>
              <a:rPr lang="fr-FR" sz="1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.com</a:t>
            </a:r>
            <a:r>
              <a:rPr lang="fr-FR" sz="1400" dirty="0">
                <a:solidFill>
                  <a:srgbClr val="000000"/>
                </a:solidFill>
                <a:latin typeface="Calibri" panose="020F0502020204030204" pitchFamily="34" charset="0"/>
                <a:ea typeface="Calibri" panose="020F0502020204030204" pitchFamily="34" charset="0"/>
                <a:cs typeface="Calibri" panose="020F0502020204030204" pitchFamily="34" charset="0"/>
              </a:rPr>
              <a:t>, 23/10/2023</a:t>
            </a:r>
            <a:endParaRPr lang="fr-FR" i="1" dirty="0"/>
          </a:p>
          <a:p>
            <a:pPr lvl="1"/>
            <a:r>
              <a:rPr lang="fr-FR" i="1" dirty="0"/>
              <a:t>Nés dans les incertitudes économiques, environnementales, et les attentats.</a:t>
            </a:r>
          </a:p>
          <a:p>
            <a:pPr lvl="1"/>
            <a:r>
              <a:rPr lang="fr-FR" b="1" dirty="0"/>
              <a:t>Nota: L’approche générationnelle ne s’appuie sur aucun fondement scientifique</a:t>
            </a:r>
            <a:endParaRPr lang="fr-FR" dirty="0"/>
          </a:p>
          <a:p>
            <a:endParaRPr lang="fr-FR" dirty="0"/>
          </a:p>
        </p:txBody>
      </p:sp>
      <p:sp>
        <p:nvSpPr>
          <p:cNvPr id="4" name="Espace réservé du pied de page 3">
            <a:extLst>
              <a:ext uri="{FF2B5EF4-FFF2-40B4-BE49-F238E27FC236}">
                <a16:creationId xmlns:a16="http://schemas.microsoft.com/office/drawing/2014/main" id="{F06D63BF-84C3-46A5-B3CA-8704CDEDD047}"/>
              </a:ext>
            </a:extLst>
          </p:cNvPr>
          <p:cNvSpPr>
            <a:spLocks noGrp="1"/>
          </p:cNvSpPr>
          <p:nvPr>
            <p:ph type="ftr" sz="quarter" idx="11"/>
          </p:nvPr>
        </p:nvSpPr>
        <p:spPr/>
        <p:txBody>
          <a:bodyPr/>
          <a:lstStyle/>
          <a:p>
            <a:pPr>
              <a:defRPr/>
            </a:pPr>
            <a:r>
              <a:rPr lang="fr-FR"/>
              <a:t>ANFICsf 2023</a:t>
            </a:r>
            <a:endParaRPr lang="fr-FR" dirty="0"/>
          </a:p>
        </p:txBody>
      </p:sp>
      <p:sp>
        <p:nvSpPr>
          <p:cNvPr id="5" name="Espace réservé du numéro de diapositive 4">
            <a:extLst>
              <a:ext uri="{FF2B5EF4-FFF2-40B4-BE49-F238E27FC236}">
                <a16:creationId xmlns:a16="http://schemas.microsoft.com/office/drawing/2014/main" id="{1F0CB883-847F-40E1-9BA0-8D7D0F80A398}"/>
              </a:ext>
            </a:extLst>
          </p:cNvPr>
          <p:cNvSpPr>
            <a:spLocks noGrp="1"/>
          </p:cNvSpPr>
          <p:nvPr>
            <p:ph type="sldNum" sz="quarter" idx="12"/>
          </p:nvPr>
        </p:nvSpPr>
        <p:spPr/>
        <p:txBody>
          <a:bodyPr/>
          <a:lstStyle/>
          <a:p>
            <a:pPr>
              <a:defRPr/>
            </a:pPr>
            <a:fld id="{95203992-24AD-4822-AC34-016BC74F84A0}" type="slidenum">
              <a:rPr lang="fr-FR" smtClean="0"/>
              <a:pPr>
                <a:defRPr/>
              </a:pPr>
              <a:t>21</a:t>
            </a:fld>
            <a:endParaRPr lang="fr-FR"/>
          </a:p>
        </p:txBody>
      </p:sp>
      <p:pic>
        <p:nvPicPr>
          <p:cNvPr id="1026" name="Picture 2" descr="Manager la génération Z">
            <a:extLst>
              <a:ext uri="{FF2B5EF4-FFF2-40B4-BE49-F238E27FC236}">
                <a16:creationId xmlns:a16="http://schemas.microsoft.com/office/drawing/2014/main" id="{BBCB9382-6911-DFAC-A856-244A554500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2103" y="136525"/>
            <a:ext cx="1290104" cy="177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6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263" y="404813"/>
            <a:ext cx="8229600" cy="492125"/>
          </a:xfrm>
        </p:spPr>
        <p:txBody>
          <a:bodyPr>
            <a:normAutofit fontScale="90000"/>
          </a:bodyPr>
          <a:lstStyle/>
          <a:p>
            <a:pPr>
              <a:defRPr/>
            </a:pPr>
            <a:r>
              <a:rPr lang="fr-FR" sz="2800" b="1" dirty="0"/>
              <a:t> Le profil des nouvelles générations</a:t>
            </a:r>
          </a:p>
        </p:txBody>
      </p:sp>
      <p:sp>
        <p:nvSpPr>
          <p:cNvPr id="3" name="Espace réservé du contenu 2"/>
          <p:cNvSpPr>
            <a:spLocks noGrp="1"/>
          </p:cNvSpPr>
          <p:nvPr>
            <p:ph idx="1"/>
          </p:nvPr>
        </p:nvSpPr>
        <p:spPr>
          <a:xfrm>
            <a:off x="457200" y="896938"/>
            <a:ext cx="8363272" cy="5459412"/>
          </a:xfrm>
        </p:spPr>
        <p:txBody>
          <a:bodyPr>
            <a:normAutofit lnSpcReduction="10000"/>
          </a:bodyPr>
          <a:lstStyle/>
          <a:p>
            <a:pPr marL="0" indent="0">
              <a:buNone/>
              <a:defRPr/>
            </a:pPr>
            <a:r>
              <a:rPr lang="fr-FR" dirty="0"/>
              <a:t> </a:t>
            </a:r>
            <a:r>
              <a:rPr lang="fr-FR" dirty="0">
                <a:solidFill>
                  <a:srgbClr val="7030A0"/>
                </a:solidFill>
                <a:cs typeface="Arial" panose="020B0604020202020204" pitchFamily="34" charset="0"/>
              </a:rPr>
              <a:t> </a:t>
            </a:r>
          </a:p>
          <a:p>
            <a:pPr lvl="0"/>
            <a:r>
              <a:rPr lang="fr-FR" sz="2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Vivant dorénavant dans un monde de l’immédiateté et de l’instant présent, elles ne reconnaissent plus l’antériorité et l’expérience des parents, des éducateurs comme des valeurs sûres</a:t>
            </a:r>
          </a:p>
          <a:p>
            <a:pPr lvl="0"/>
            <a:r>
              <a:rPr lang="fr-FR" sz="2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Ils sont dans une culture de l’expérimentation</a:t>
            </a:r>
          </a:p>
          <a:p>
            <a:pPr lvl="0"/>
            <a:r>
              <a:rPr lang="fr-FR" sz="2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nous sommes passés d’une société hiérarchique, verticale, à une société plus transversale</a:t>
            </a:r>
          </a:p>
          <a:p>
            <a:pPr lvl="0"/>
            <a:r>
              <a:rPr lang="fr-FR" sz="2300" b="0" i="0" dirty="0">
                <a:solidFill>
                  <a:srgbClr val="000000"/>
                </a:solidFill>
                <a:effectLst/>
                <a:ea typeface="Calibri" panose="020F0502020204030204" pitchFamily="34" charset="0"/>
                <a:cs typeface="Calibri" panose="020F0502020204030204" pitchFamily="34" charset="0"/>
              </a:rPr>
              <a:t>la seule autorité qui peut s’imposer est fondée sur la compétence </a:t>
            </a:r>
            <a:r>
              <a:rPr lang="fr-FR" sz="2200" dirty="0">
                <a:solidFill>
                  <a:srgbClr val="000000"/>
                </a:solidFill>
                <a:latin typeface="Calibri" panose="020F0502020204030204" pitchFamily="34" charset="0"/>
                <a:ea typeface="Calibri" panose="020F0502020204030204" pitchFamily="34" charset="0"/>
                <a:cs typeface="Calibri" panose="020F0502020204030204" pitchFamily="34" charset="0"/>
              </a:rPr>
              <a:t>plutôt qu’</a:t>
            </a:r>
            <a:r>
              <a:rPr lang="fr-FR" sz="2200" b="0" i="0" dirty="0">
                <a:solidFill>
                  <a:srgbClr val="000000"/>
                </a:solidFill>
                <a:effectLst/>
                <a:latin typeface="Calibri" panose="020F0502020204030204" pitchFamily="34" charset="0"/>
                <a:cs typeface="Calibri" panose="020F0502020204030204" pitchFamily="34" charset="0"/>
              </a:rPr>
              <a:t> une autorité de fait.</a:t>
            </a:r>
            <a:endParaRPr lang="fr-FR" sz="2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r>
              <a:rPr lang="fr-FR" sz="2300" dirty="0">
                <a:solidFill>
                  <a:srgbClr val="000000"/>
                </a:solidFill>
                <a:ea typeface="Calibri" panose="020F0502020204030204" pitchFamily="34" charset="0"/>
                <a:cs typeface="Calibri" panose="020F0502020204030204" pitchFamily="34" charset="0"/>
              </a:rPr>
              <a:t>Cependant: </a:t>
            </a:r>
            <a:r>
              <a:rPr lang="fr-FR" sz="2300" b="0" i="0" dirty="0">
                <a:solidFill>
                  <a:srgbClr val="000000"/>
                </a:solidFill>
                <a:effectLst/>
              </a:rPr>
              <a:t>Une </a:t>
            </a:r>
            <a:r>
              <a:rPr lang="fr-FR" sz="2300" b="0" i="0" u="sng" dirty="0">
                <a:solidFill>
                  <a:srgbClr val="4B4B4E"/>
                </a:solidFill>
                <a:effectLst/>
                <a:hlinkClick r:id="rId3"/>
              </a:rPr>
              <a:t>étude</a:t>
            </a:r>
            <a:r>
              <a:rPr lang="fr-FR" sz="2300" b="0" i="0" dirty="0">
                <a:solidFill>
                  <a:srgbClr val="000000"/>
                </a:solidFill>
                <a:effectLst/>
              </a:rPr>
              <a:t> menée par </a:t>
            </a:r>
            <a:r>
              <a:rPr lang="fr-FR" sz="2300" b="0" i="0" dirty="0" err="1">
                <a:solidFill>
                  <a:srgbClr val="000000"/>
                </a:solidFill>
                <a:effectLst/>
              </a:rPr>
              <a:t>Gentina</a:t>
            </a:r>
            <a:r>
              <a:rPr lang="fr-FR" sz="2300" b="0" i="0" dirty="0">
                <a:solidFill>
                  <a:srgbClr val="000000"/>
                </a:solidFill>
                <a:effectLst/>
              </a:rPr>
              <a:t> E et </a:t>
            </a:r>
            <a:r>
              <a:rPr lang="fr-FR" sz="2300" b="0" i="0" dirty="0" err="1">
                <a:solidFill>
                  <a:srgbClr val="000000"/>
                </a:solidFill>
                <a:effectLst/>
              </a:rPr>
              <a:t>Delécluse</a:t>
            </a:r>
            <a:r>
              <a:rPr lang="fr-FR" sz="2300" b="0" i="0" dirty="0">
                <a:solidFill>
                  <a:srgbClr val="000000"/>
                </a:solidFill>
                <a:effectLst/>
              </a:rPr>
              <a:t> M-E,  entre janvier et mai 2017, auprès de 2 300 personnes âgées de 15 à 22 ans, a mis en exergue </a:t>
            </a:r>
            <a:r>
              <a:rPr lang="fr-FR" sz="2300" b="1" i="0" dirty="0">
                <a:solidFill>
                  <a:srgbClr val="000000"/>
                </a:solidFill>
                <a:effectLst/>
              </a:rPr>
              <a:t>qu’un jeune sur deux souhaite conserver les niveaux hiérarchiques en entreprise.</a:t>
            </a:r>
          </a:p>
          <a:p>
            <a:pPr>
              <a:defRPr/>
            </a:pPr>
            <a:endParaRPr lang="fr-FR" dirty="0">
              <a:cs typeface="Arial" panose="020B0604020202020204" pitchFamily="34" charset="0"/>
            </a:endParaRPr>
          </a:p>
          <a:p>
            <a:pPr>
              <a:defRPr/>
            </a:pPr>
            <a:endParaRPr lang="fr-FR" dirty="0"/>
          </a:p>
        </p:txBody>
      </p:sp>
      <p:sp>
        <p:nvSpPr>
          <p:cNvPr id="2867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93194FE-B148-4395-A091-9859E0EC007D}" type="slidenum">
              <a:rPr lang="fr-FR" altLang="fr-FR" sz="1400"/>
              <a:pPr>
                <a:spcBef>
                  <a:spcPct val="0"/>
                </a:spcBef>
                <a:buFontTx/>
                <a:buNone/>
              </a:pPr>
              <a:t>22</a:t>
            </a:fld>
            <a:endParaRPr lang="fr-FR" altLang="fr-FR" sz="1400"/>
          </a:p>
        </p:txBody>
      </p:sp>
      <p:sp>
        <p:nvSpPr>
          <p:cNvPr id="4" name="Espace réservé du pied de page 3">
            <a:extLst>
              <a:ext uri="{FF2B5EF4-FFF2-40B4-BE49-F238E27FC236}">
                <a16:creationId xmlns:a16="http://schemas.microsoft.com/office/drawing/2014/main" id="{D22D4471-7106-4DA0-B5EB-CA6EB35E10CB}"/>
              </a:ext>
            </a:extLst>
          </p:cNvPr>
          <p:cNvSpPr>
            <a:spLocks noGrp="1"/>
          </p:cNvSpPr>
          <p:nvPr>
            <p:ph type="ftr" sz="quarter" idx="11"/>
          </p:nvPr>
        </p:nvSpPr>
        <p:spPr/>
        <p:txBody>
          <a:bodyPr/>
          <a:lstStyle/>
          <a:p>
            <a:pPr>
              <a:defRPr/>
            </a:pPr>
            <a:r>
              <a:rPr lang="fr-FR"/>
              <a:t>ANFICsf 2023</a:t>
            </a:r>
          </a:p>
        </p:txBody>
      </p:sp>
    </p:spTree>
    <p:extLst>
      <p:ext uri="{BB962C8B-B14F-4D97-AF65-F5344CB8AC3E}">
        <p14:creationId xmlns:p14="http://schemas.microsoft.com/office/powerpoint/2010/main" val="232295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276FB9-BEED-BD73-CA1A-77629347E154}"/>
              </a:ext>
            </a:extLst>
          </p:cNvPr>
          <p:cNvSpPr>
            <a:spLocks noGrp="1"/>
          </p:cNvSpPr>
          <p:nvPr>
            <p:ph type="title"/>
          </p:nvPr>
        </p:nvSpPr>
        <p:spPr>
          <a:xfrm>
            <a:off x="457200" y="274638"/>
            <a:ext cx="8229600" cy="778098"/>
          </a:xfrm>
        </p:spPr>
        <p:txBody>
          <a:bodyPr/>
          <a:lstStyle/>
          <a:p>
            <a:r>
              <a:rPr lang="fr-FR" sz="3200" b="1" dirty="0"/>
              <a:t> </a:t>
            </a:r>
            <a:r>
              <a:rPr lang="fr-FR" sz="2800" b="1" dirty="0"/>
              <a:t>Le profil des nouvelles générations (2): caractéristiques </a:t>
            </a:r>
            <a:r>
              <a:rPr lang="fr-FR" sz="1600" b="1" i="1" dirty="0"/>
              <a:t>(d’après S. </a:t>
            </a:r>
            <a:r>
              <a:rPr lang="fr-FR" sz="1600" b="1" i="1" dirty="0" err="1"/>
              <a:t>Loureiro</a:t>
            </a:r>
            <a:r>
              <a:rPr lang="fr-FR" sz="1600" b="1" i="1" dirty="0"/>
              <a:t>, 2021) </a:t>
            </a:r>
            <a:endParaRPr lang="fr-FR" sz="1600" i="1" dirty="0"/>
          </a:p>
        </p:txBody>
      </p:sp>
      <p:sp>
        <p:nvSpPr>
          <p:cNvPr id="3" name="Espace réservé du contenu 2">
            <a:extLst>
              <a:ext uri="{FF2B5EF4-FFF2-40B4-BE49-F238E27FC236}">
                <a16:creationId xmlns:a16="http://schemas.microsoft.com/office/drawing/2014/main" id="{3B397B05-076B-7DF2-B0E6-D47230C7DC30}"/>
              </a:ext>
            </a:extLst>
          </p:cNvPr>
          <p:cNvSpPr>
            <a:spLocks noGrp="1"/>
          </p:cNvSpPr>
          <p:nvPr>
            <p:ph idx="1"/>
          </p:nvPr>
        </p:nvSpPr>
        <p:spPr>
          <a:xfrm>
            <a:off x="457200" y="1340768"/>
            <a:ext cx="8229600" cy="4785395"/>
          </a:xfrm>
        </p:spPr>
        <p:txBody>
          <a:bodyPr/>
          <a:lstStyle/>
          <a:p>
            <a:pPr lvl="0"/>
            <a:r>
              <a:rPr lang="fr-FR" sz="2000" b="1" dirty="0">
                <a:solidFill>
                  <a:srgbClr val="000000"/>
                </a:solidFill>
              </a:rPr>
              <a:t>L</a:t>
            </a:r>
            <a:r>
              <a:rPr lang="fr-FR" sz="2000" b="1" i="0" dirty="0">
                <a:solidFill>
                  <a:srgbClr val="000000"/>
                </a:solidFill>
                <a:effectLst/>
              </a:rPr>
              <a:t>e pouvoir est dans les mains de celui qui sait partager </a:t>
            </a:r>
            <a:r>
              <a:rPr lang="fr-FR" sz="2000" b="0" i="0" dirty="0">
                <a:solidFill>
                  <a:srgbClr val="000000"/>
                </a:solidFill>
                <a:effectLst/>
              </a:rPr>
              <a:t>et transformer la connaissance, plutôt que de celui qui possède le savoir.</a:t>
            </a:r>
            <a:endParaRPr lang="fr-FR" sz="2000" b="1" dirty="0">
              <a:solidFill>
                <a:srgbClr val="000000"/>
              </a:solidFill>
            </a:endParaRPr>
          </a:p>
          <a:p>
            <a:pPr lvl="1"/>
            <a:r>
              <a:rPr lang="fr-FR" sz="1600" dirty="0">
                <a:solidFill>
                  <a:srgbClr val="000000"/>
                </a:solidFill>
              </a:rPr>
              <a:t>L</a:t>
            </a:r>
            <a:r>
              <a:rPr lang="fr-FR" sz="1600" b="0" i="0" dirty="0">
                <a:solidFill>
                  <a:srgbClr val="000000"/>
                </a:solidFill>
                <a:effectLst/>
              </a:rPr>
              <a:t>âcher prise, faire confiance et mettre les jeunes au cœur des processus de transformation.</a:t>
            </a:r>
          </a:p>
          <a:p>
            <a:pPr lvl="0"/>
            <a:r>
              <a:rPr lang="fr-FR" sz="2000" b="1" i="0" dirty="0">
                <a:solidFill>
                  <a:srgbClr val="000000"/>
                </a:solidFill>
                <a:effectLst/>
              </a:rPr>
              <a:t>La partie hiérarchique est source de sécurité: </a:t>
            </a:r>
            <a:r>
              <a:rPr lang="fr-FR" sz="2000" dirty="0">
                <a:solidFill>
                  <a:srgbClr val="000000"/>
                </a:solidFill>
              </a:rPr>
              <a:t>l</a:t>
            </a:r>
            <a:r>
              <a:rPr lang="fr-FR" sz="2000" b="0" i="0" dirty="0">
                <a:solidFill>
                  <a:srgbClr val="000000"/>
                </a:solidFill>
                <a:effectLst/>
              </a:rPr>
              <a:t>es rapports hiérarchiques tendent à être plus aplanis et souples.</a:t>
            </a:r>
            <a:endParaRPr lang="fr-FR" sz="2000" b="1" i="0" dirty="0">
              <a:solidFill>
                <a:srgbClr val="000000"/>
              </a:solidFill>
              <a:effectLst/>
              <a:ea typeface="Calibri" panose="020F0502020204030204" pitchFamily="34" charset="0"/>
              <a:cs typeface="Calibri" panose="020F0502020204030204" pitchFamily="34" charset="0"/>
            </a:endParaRPr>
          </a:p>
          <a:p>
            <a:pPr lvl="1"/>
            <a:r>
              <a:rPr lang="fr-FR" sz="1600" dirty="0">
                <a:solidFill>
                  <a:srgbClr val="000000"/>
                </a:solidFill>
                <a:ea typeface="Calibri" panose="020F0502020204030204" pitchFamily="34" charset="0"/>
                <a:cs typeface="Calibri" panose="020F0502020204030204" pitchFamily="34" charset="0"/>
              </a:rPr>
              <a:t>D</a:t>
            </a:r>
            <a:r>
              <a:rPr lang="fr-FR" sz="1600" b="0" i="0" dirty="0">
                <a:solidFill>
                  <a:srgbClr val="000000"/>
                </a:solidFill>
                <a:effectLst/>
                <a:ea typeface="Calibri" panose="020F0502020204030204" pitchFamily="34" charset="0"/>
                <a:cs typeface="Calibri" panose="020F0502020204030204" pitchFamily="34" charset="0"/>
              </a:rPr>
              <a:t>emande des marges de liberté et laissant une grande autonomie sur le lieu de travail.</a:t>
            </a:r>
            <a:endParaRPr lang="fr-FR" sz="1600" dirty="0">
              <a:solidFill>
                <a:srgbClr val="000000"/>
              </a:solidFill>
              <a:ea typeface="Calibri" panose="020F0502020204030204" pitchFamily="34" charset="0"/>
              <a:cs typeface="Calibri" panose="020F0502020204030204" pitchFamily="34" charset="0"/>
            </a:endParaRPr>
          </a:p>
          <a:p>
            <a:pPr lvl="1"/>
            <a:r>
              <a:rPr lang="fr-FR" sz="1600" b="0" i="0" dirty="0">
                <a:solidFill>
                  <a:srgbClr val="000000"/>
                </a:solidFill>
                <a:effectLst/>
                <a:cs typeface="Calibri" panose="020F0502020204030204" pitchFamily="34" charset="0"/>
              </a:rPr>
              <a:t>« L</a:t>
            </a:r>
            <a:r>
              <a:rPr lang="fr-FR" sz="1600" b="0" i="0" dirty="0">
                <a:solidFill>
                  <a:srgbClr val="000000"/>
                </a:solidFill>
                <a:effectLst/>
              </a:rPr>
              <a:t>aisser un espace vide, sans fiche de poste bien définie, et sans la figure bienveillante et indispensable d’un chef » peut amener un sentiment de peur et de perte de repère.</a:t>
            </a:r>
            <a:endParaRPr lang="fr-FR" sz="1600" dirty="0">
              <a:solidFill>
                <a:srgbClr val="000000"/>
              </a:solidFill>
              <a:ea typeface="Calibri" panose="020F0502020204030204" pitchFamily="34" charset="0"/>
              <a:cs typeface="Calibri" panose="020F0502020204030204" pitchFamily="34" charset="0"/>
            </a:endParaRPr>
          </a:p>
          <a:p>
            <a:r>
              <a:rPr lang="fr-FR" sz="2000" dirty="0">
                <a:solidFill>
                  <a:srgbClr val="000000"/>
                </a:solidFill>
              </a:rPr>
              <a:t>L</a:t>
            </a:r>
            <a:r>
              <a:rPr lang="fr-FR" sz="2000" b="0" i="0" dirty="0">
                <a:solidFill>
                  <a:srgbClr val="000000"/>
                </a:solidFill>
                <a:effectLst/>
              </a:rPr>
              <a:t>a transformation digitale et culturelle des entreprises</a:t>
            </a:r>
            <a:endParaRPr lang="fr-FR" sz="2000" dirty="0">
              <a:solidFill>
                <a:srgbClr val="000000"/>
              </a:solidFill>
              <a:cs typeface="Calibri" panose="020F0502020204030204" pitchFamily="34" charset="0"/>
            </a:endParaRPr>
          </a:p>
          <a:p>
            <a:pPr lvl="1"/>
            <a:r>
              <a:rPr lang="fr-FR" sz="1600" dirty="0">
                <a:solidFill>
                  <a:srgbClr val="000000"/>
                </a:solidFill>
              </a:rPr>
              <a:t>El</a:t>
            </a:r>
            <a:r>
              <a:rPr lang="fr-FR" sz="1600" b="0" i="0" dirty="0">
                <a:solidFill>
                  <a:srgbClr val="000000"/>
                </a:solidFill>
                <a:effectLst/>
              </a:rPr>
              <a:t>les ont besoin de repères et de cadre</a:t>
            </a:r>
            <a:r>
              <a:rPr lang="fr-FR" sz="1600" b="0" i="0" dirty="0">
                <a:solidFill>
                  <a:srgbClr val="000000"/>
                </a:solidFill>
                <a:effectLst/>
                <a:cs typeface="Calibri" panose="020F0502020204030204" pitchFamily="34" charset="0"/>
              </a:rPr>
              <a:t> </a:t>
            </a:r>
            <a:r>
              <a:rPr lang="fr-FR" sz="1600" dirty="0">
                <a:solidFill>
                  <a:srgbClr val="000000"/>
                </a:solidFill>
              </a:rPr>
              <a:t>(l</a:t>
            </a:r>
            <a:r>
              <a:rPr lang="fr-FR" sz="1600" b="0" i="0" dirty="0">
                <a:solidFill>
                  <a:srgbClr val="000000"/>
                </a:solidFill>
                <a:effectLst/>
              </a:rPr>
              <a:t>aisser un espace vide organisé, avec </a:t>
            </a:r>
            <a:r>
              <a:rPr lang="fr-FR" sz="1600" b="1" i="0" dirty="0">
                <a:solidFill>
                  <a:srgbClr val="000000"/>
                </a:solidFill>
                <a:effectLst/>
              </a:rPr>
              <a:t>un cadre et des repères</a:t>
            </a:r>
            <a:r>
              <a:rPr lang="fr-FR" sz="1600" b="0" i="0" dirty="0">
                <a:solidFill>
                  <a:srgbClr val="000000"/>
                </a:solidFill>
                <a:effectLst/>
              </a:rPr>
              <a:t>, qui stimule la créativité, la prise d’initiative, le droit à l’erreur comme expériences apprenantes).</a:t>
            </a:r>
          </a:p>
          <a:p>
            <a:r>
              <a:rPr lang="fr-FR" sz="2000" dirty="0">
                <a:solidFill>
                  <a:srgbClr val="000000"/>
                </a:solidFill>
              </a:rPr>
              <a:t>C</a:t>
            </a:r>
            <a:r>
              <a:rPr lang="fr-FR" sz="2000" b="0" i="0" dirty="0">
                <a:solidFill>
                  <a:srgbClr val="000000"/>
                </a:solidFill>
                <a:effectLst/>
              </a:rPr>
              <a:t>hanger leur regard sur le droit à l’erreur et l’encadrer</a:t>
            </a:r>
            <a:endParaRPr lang="fr-FR" sz="2000" b="0" i="0" dirty="0">
              <a:solidFill>
                <a:srgbClr val="000000"/>
              </a:solidFill>
              <a:effectLst/>
              <a:ea typeface="Calibri" panose="020F0502020204030204" pitchFamily="34" charset="0"/>
              <a:cs typeface="Calibri" panose="020F0502020204030204" pitchFamily="34" charset="0"/>
            </a:endParaRPr>
          </a:p>
          <a:p>
            <a:pPr lvl="1"/>
            <a:r>
              <a:rPr lang="fr-FR" sz="1600" b="0" i="0" dirty="0">
                <a:solidFill>
                  <a:srgbClr val="000000"/>
                </a:solidFill>
                <a:effectLst/>
              </a:rPr>
              <a:t>Elles ont besoin de feedback </a:t>
            </a:r>
            <a:r>
              <a:rPr lang="fr-FR" sz="1600" dirty="0">
                <a:solidFill>
                  <a:srgbClr val="000000"/>
                </a:solidFill>
              </a:rPr>
              <a:t>pour en tirer partie, en</a:t>
            </a:r>
            <a:r>
              <a:rPr lang="fr-FR" sz="1600" b="0" i="0" dirty="0">
                <a:solidFill>
                  <a:srgbClr val="000000"/>
                </a:solidFill>
                <a:effectLst/>
              </a:rPr>
              <a:t> verbalisant les échecs, les problèmes ou les difficultés rencontrées (S. </a:t>
            </a:r>
            <a:r>
              <a:rPr lang="fr-FR" sz="1600" b="0" i="0" dirty="0" err="1">
                <a:solidFill>
                  <a:srgbClr val="000000"/>
                </a:solidFill>
                <a:effectLst/>
              </a:rPr>
              <a:t>Loureiro</a:t>
            </a:r>
            <a:r>
              <a:rPr lang="fr-FR" sz="1600" b="0" i="0" dirty="0">
                <a:solidFill>
                  <a:srgbClr val="000000"/>
                </a:solidFill>
                <a:effectLst/>
              </a:rPr>
              <a:t>, le droit à l’erreur, Ed. Dunod, 2021).</a:t>
            </a:r>
            <a:endParaRPr lang="fr-FR" sz="1600" dirty="0">
              <a:solidFill>
                <a:srgbClr val="000000"/>
              </a:solidFill>
              <a:cs typeface="Calibri" panose="020F0502020204030204" pitchFamily="34" charset="0"/>
            </a:endParaRPr>
          </a:p>
        </p:txBody>
      </p:sp>
      <p:sp>
        <p:nvSpPr>
          <p:cNvPr id="4" name="Espace réservé du pied de page 3">
            <a:extLst>
              <a:ext uri="{FF2B5EF4-FFF2-40B4-BE49-F238E27FC236}">
                <a16:creationId xmlns:a16="http://schemas.microsoft.com/office/drawing/2014/main" id="{44DA694E-3EAD-030D-BE77-EAA65A3ABFC0}"/>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874D3AF1-3F16-FC04-1CAC-F460A558D473}"/>
              </a:ext>
            </a:extLst>
          </p:cNvPr>
          <p:cNvSpPr>
            <a:spLocks noGrp="1"/>
          </p:cNvSpPr>
          <p:nvPr>
            <p:ph type="sldNum" sz="quarter" idx="12"/>
          </p:nvPr>
        </p:nvSpPr>
        <p:spPr/>
        <p:txBody>
          <a:bodyPr/>
          <a:lstStyle/>
          <a:p>
            <a:pPr>
              <a:defRPr/>
            </a:pPr>
            <a:fld id="{95203992-24AD-4822-AC34-016BC74F84A0}" type="slidenum">
              <a:rPr lang="fr-FR" smtClean="0"/>
              <a:pPr>
                <a:defRPr/>
              </a:pPr>
              <a:t>23</a:t>
            </a:fld>
            <a:endParaRPr lang="fr-FR"/>
          </a:p>
        </p:txBody>
      </p:sp>
    </p:spTree>
    <p:extLst>
      <p:ext uri="{BB962C8B-B14F-4D97-AF65-F5344CB8AC3E}">
        <p14:creationId xmlns:p14="http://schemas.microsoft.com/office/powerpoint/2010/main" val="2279096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79162-A28B-2188-D491-C90DC8AF0219}"/>
              </a:ext>
            </a:extLst>
          </p:cNvPr>
          <p:cNvSpPr>
            <a:spLocks noGrp="1"/>
          </p:cNvSpPr>
          <p:nvPr>
            <p:ph type="title"/>
          </p:nvPr>
        </p:nvSpPr>
        <p:spPr>
          <a:xfrm>
            <a:off x="457200" y="274638"/>
            <a:ext cx="8229600" cy="922114"/>
          </a:xfrm>
        </p:spPr>
        <p:txBody>
          <a:bodyPr/>
          <a:lstStyle/>
          <a:p>
            <a:r>
              <a:rPr lang="fr-FR" sz="2800" b="1" dirty="0"/>
              <a:t>Le profil des nouvelles générations (3): caractéristiques </a:t>
            </a:r>
            <a:r>
              <a:rPr lang="fr-FR" sz="1600" b="1" i="1" dirty="0"/>
              <a:t>(d’après S. </a:t>
            </a:r>
            <a:r>
              <a:rPr lang="fr-FR" sz="1600" b="1" i="1" dirty="0" err="1"/>
              <a:t>Loureiro</a:t>
            </a:r>
            <a:r>
              <a:rPr lang="fr-FR" sz="1600" b="1" i="1" dirty="0"/>
              <a:t>, 2021)</a:t>
            </a:r>
            <a:endParaRPr lang="fr-FR" sz="1600" dirty="0"/>
          </a:p>
        </p:txBody>
      </p:sp>
      <p:sp>
        <p:nvSpPr>
          <p:cNvPr id="3" name="Espace réservé du contenu 2">
            <a:extLst>
              <a:ext uri="{FF2B5EF4-FFF2-40B4-BE49-F238E27FC236}">
                <a16:creationId xmlns:a16="http://schemas.microsoft.com/office/drawing/2014/main" id="{6D50D4F6-EE8A-32D4-9B2C-27DC28577643}"/>
              </a:ext>
            </a:extLst>
          </p:cNvPr>
          <p:cNvSpPr>
            <a:spLocks noGrp="1"/>
          </p:cNvSpPr>
          <p:nvPr>
            <p:ph idx="1"/>
          </p:nvPr>
        </p:nvSpPr>
        <p:spPr/>
        <p:txBody>
          <a:bodyPr/>
          <a:lstStyle/>
          <a:p>
            <a:r>
              <a:rPr lang="fr-FR" sz="2400" b="1" dirty="0">
                <a:solidFill>
                  <a:srgbClr val="000000"/>
                </a:solidFill>
              </a:rPr>
              <a:t>Prendre</a:t>
            </a:r>
            <a:r>
              <a:rPr lang="fr-FR" sz="2400" b="1" i="0" dirty="0">
                <a:solidFill>
                  <a:srgbClr val="000000"/>
                </a:solidFill>
                <a:effectLst/>
              </a:rPr>
              <a:t> en compte leurs besoins émotionnels</a:t>
            </a:r>
          </a:p>
          <a:p>
            <a:pPr lvl="1"/>
            <a:r>
              <a:rPr lang="fr-FR" sz="1600" dirty="0">
                <a:solidFill>
                  <a:srgbClr val="000000"/>
                </a:solidFill>
              </a:rPr>
              <a:t>R</a:t>
            </a:r>
            <a:r>
              <a:rPr lang="fr-FR" sz="1600" b="0" i="0" dirty="0">
                <a:solidFill>
                  <a:srgbClr val="000000"/>
                </a:solidFill>
                <a:effectLst/>
              </a:rPr>
              <a:t>assemblant </a:t>
            </a:r>
            <a:r>
              <a:rPr lang="fr-FR" sz="1600" b="0" i="1" dirty="0">
                <a:solidFill>
                  <a:srgbClr val="000000"/>
                </a:solidFill>
                <a:effectLst/>
              </a:rPr>
              <a:t>« tous les affects qu’un collaborateur peut ressentir : la confiance, l’empathie, l’étonnement mais aussi le doute, la frustration ou la perte de sens ».</a:t>
            </a:r>
            <a:endParaRPr lang="fr-FR" sz="1600" i="1" dirty="0">
              <a:ea typeface="Calibri" panose="020F0502020204030204" pitchFamily="34" charset="0"/>
              <a:cs typeface="Calibri" panose="020F0502020204030204" pitchFamily="34" charset="0"/>
            </a:endParaRPr>
          </a:p>
          <a:p>
            <a:pPr lvl="0"/>
            <a:r>
              <a:rPr lang="fr-FR" sz="2400" dirty="0"/>
              <a:t>Branchés et très intéressés par l’image qu’ils projettent.</a:t>
            </a:r>
          </a:p>
          <a:p>
            <a:pPr lvl="0"/>
            <a:r>
              <a:rPr lang="fr-FR" sz="2400" dirty="0"/>
              <a:t>Dépendants des mutations technologiques</a:t>
            </a:r>
          </a:p>
          <a:p>
            <a:pPr lvl="1"/>
            <a:r>
              <a:rPr lang="fr-FR" sz="2000" dirty="0"/>
              <a:t>Intéressés par la nouveauté, ils ne partagent que ce qu’ils trouvent intéressant.</a:t>
            </a:r>
          </a:p>
          <a:p>
            <a:pPr lvl="0"/>
            <a:r>
              <a:rPr lang="fr-FR" sz="2400" dirty="0"/>
              <a:t>Intérêt à la question environnementale, à une alimentation saine pour une part d’entre eux</a:t>
            </a:r>
          </a:p>
          <a:p>
            <a:pPr lvl="1"/>
            <a:r>
              <a:rPr lang="fr-FR" sz="2000" dirty="0"/>
              <a:t>Une très </a:t>
            </a:r>
            <a:r>
              <a:rPr lang="fr-FR" sz="2000" b="1" dirty="0"/>
              <a:t>grande lucidité</a:t>
            </a:r>
            <a:r>
              <a:rPr lang="fr-FR" sz="2000" dirty="0"/>
              <a:t>, mais aussi un élan idéaliste</a:t>
            </a:r>
          </a:p>
          <a:p>
            <a:pPr lvl="0"/>
            <a:r>
              <a:rPr lang="fr-FR" sz="2400" dirty="0"/>
              <a:t>Une forte maturité, mais aussi une </a:t>
            </a:r>
            <a:r>
              <a:rPr lang="fr-FR" sz="2400" b="1" dirty="0"/>
              <a:t>dépendance à l’immédiateté</a:t>
            </a:r>
          </a:p>
          <a:p>
            <a:pPr marL="0" indent="0">
              <a:buNone/>
            </a:pPr>
            <a:endParaRPr lang="fr-FR" sz="2400" dirty="0"/>
          </a:p>
        </p:txBody>
      </p:sp>
      <p:sp>
        <p:nvSpPr>
          <p:cNvPr id="4" name="Espace réservé du pied de page 3">
            <a:extLst>
              <a:ext uri="{FF2B5EF4-FFF2-40B4-BE49-F238E27FC236}">
                <a16:creationId xmlns:a16="http://schemas.microsoft.com/office/drawing/2014/main" id="{589523C2-53E4-5DED-95F0-46E34C2646C3}"/>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DA8568D6-146E-FEB2-2669-A2450259B9E0}"/>
              </a:ext>
            </a:extLst>
          </p:cNvPr>
          <p:cNvSpPr>
            <a:spLocks noGrp="1"/>
          </p:cNvSpPr>
          <p:nvPr>
            <p:ph type="sldNum" sz="quarter" idx="12"/>
          </p:nvPr>
        </p:nvSpPr>
        <p:spPr/>
        <p:txBody>
          <a:bodyPr/>
          <a:lstStyle/>
          <a:p>
            <a:pPr>
              <a:defRPr/>
            </a:pPr>
            <a:fld id="{95203992-24AD-4822-AC34-016BC74F84A0}" type="slidenum">
              <a:rPr lang="fr-FR" smtClean="0"/>
              <a:pPr>
                <a:defRPr/>
              </a:pPr>
              <a:t>24</a:t>
            </a:fld>
            <a:endParaRPr lang="fr-FR"/>
          </a:p>
        </p:txBody>
      </p:sp>
    </p:spTree>
    <p:extLst>
      <p:ext uri="{BB962C8B-B14F-4D97-AF65-F5344CB8AC3E}">
        <p14:creationId xmlns:p14="http://schemas.microsoft.com/office/powerpoint/2010/main" val="14071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CD4FB8E-703A-436D-50B0-FB0846BDB429}"/>
              </a:ext>
            </a:extLst>
          </p:cNvPr>
          <p:cNvSpPr>
            <a:spLocks noGrp="1"/>
          </p:cNvSpPr>
          <p:nvPr>
            <p:ph idx="1"/>
          </p:nvPr>
        </p:nvSpPr>
        <p:spPr>
          <a:xfrm>
            <a:off x="457200" y="1340768"/>
            <a:ext cx="8229600" cy="4785395"/>
          </a:xfrm>
        </p:spPr>
        <p:txBody>
          <a:bodyPr/>
          <a:lstStyle/>
          <a:p>
            <a:r>
              <a:rPr lang="fr-FR" sz="2400" dirty="0"/>
              <a:t>Ils s’investissent quand on leur porte intérêt </a:t>
            </a:r>
          </a:p>
          <a:p>
            <a:r>
              <a:rPr lang="fr-FR" sz="2400" dirty="0"/>
              <a:t>Ils espèrent conduire le changement</a:t>
            </a:r>
          </a:p>
          <a:p>
            <a:pPr lvl="0"/>
            <a:r>
              <a:rPr lang="fr-FR" sz="2400" b="1" dirty="0"/>
              <a:t>L’affect et la réalisation de soi:</a:t>
            </a:r>
            <a:r>
              <a:rPr lang="fr-FR" sz="2400" dirty="0"/>
              <a:t> </a:t>
            </a:r>
            <a:r>
              <a:rPr lang="fr-FR" sz="1800" dirty="0"/>
              <a:t>deux leviers prépondérants des arbitrages de la vie, préoccupés par l’équilibre travail/vie personnelle</a:t>
            </a:r>
          </a:p>
          <a:p>
            <a:pPr lvl="0"/>
            <a:r>
              <a:rPr lang="fr-FR" sz="2400" dirty="0"/>
              <a:t>Un rapport au savoir différent, tous les 10 ans la moitié des connaissances se renouvellent.</a:t>
            </a:r>
          </a:p>
          <a:p>
            <a:pPr lvl="0"/>
            <a:r>
              <a:rPr lang="fr-FR" sz="2400" dirty="0"/>
              <a:t>Les jeunes Z sont plus prudents et réalistes que les jeunes de la génération Y, moins insouciants aussi.</a:t>
            </a:r>
          </a:p>
          <a:p>
            <a:r>
              <a:rPr lang="fr-FR" sz="2400" b="1" dirty="0"/>
              <a:t>Les générations Y et Z constituaient en 2020, pour la France, la moitié de la population active</a:t>
            </a:r>
            <a:endParaRPr lang="fr-FR" sz="2400" dirty="0"/>
          </a:p>
          <a:p>
            <a:endParaRPr lang="fr-FR" dirty="0"/>
          </a:p>
        </p:txBody>
      </p:sp>
      <p:sp>
        <p:nvSpPr>
          <p:cNvPr id="4" name="Espace réservé du pied de page 3">
            <a:extLst>
              <a:ext uri="{FF2B5EF4-FFF2-40B4-BE49-F238E27FC236}">
                <a16:creationId xmlns:a16="http://schemas.microsoft.com/office/drawing/2014/main" id="{1E583E91-F85D-F1FA-DA2A-740EA9C7F678}"/>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80BB13E8-73F2-FCBB-CA44-9B78DE50DC41}"/>
              </a:ext>
            </a:extLst>
          </p:cNvPr>
          <p:cNvSpPr>
            <a:spLocks noGrp="1"/>
          </p:cNvSpPr>
          <p:nvPr>
            <p:ph type="sldNum" sz="quarter" idx="12"/>
          </p:nvPr>
        </p:nvSpPr>
        <p:spPr/>
        <p:txBody>
          <a:bodyPr/>
          <a:lstStyle/>
          <a:p>
            <a:pPr>
              <a:defRPr/>
            </a:pPr>
            <a:fld id="{95203992-24AD-4822-AC34-016BC74F84A0}" type="slidenum">
              <a:rPr lang="fr-FR" smtClean="0"/>
              <a:pPr>
                <a:defRPr/>
              </a:pPr>
              <a:t>25</a:t>
            </a:fld>
            <a:endParaRPr lang="fr-FR"/>
          </a:p>
        </p:txBody>
      </p:sp>
      <p:sp>
        <p:nvSpPr>
          <p:cNvPr id="6" name="Titre 1">
            <a:extLst>
              <a:ext uri="{FF2B5EF4-FFF2-40B4-BE49-F238E27FC236}">
                <a16:creationId xmlns:a16="http://schemas.microsoft.com/office/drawing/2014/main" id="{EE087010-FE5B-FF19-F866-58C39041FA5A}"/>
              </a:ext>
            </a:extLst>
          </p:cNvPr>
          <p:cNvSpPr>
            <a:spLocks noGrp="1"/>
          </p:cNvSpPr>
          <p:nvPr>
            <p:ph type="title"/>
          </p:nvPr>
        </p:nvSpPr>
        <p:spPr>
          <a:xfrm>
            <a:off x="457200" y="274638"/>
            <a:ext cx="8229600" cy="778098"/>
          </a:xfrm>
        </p:spPr>
        <p:txBody>
          <a:bodyPr/>
          <a:lstStyle/>
          <a:p>
            <a:r>
              <a:rPr lang="fr-FR" sz="2800" b="1" dirty="0"/>
              <a:t>Le profil des nouvelles générations (4): caractéristiques </a:t>
            </a:r>
            <a:r>
              <a:rPr lang="fr-FR" sz="1600" b="1" i="1" dirty="0"/>
              <a:t>(d’après S. </a:t>
            </a:r>
            <a:r>
              <a:rPr lang="fr-FR" sz="1600" b="1" i="1" dirty="0" err="1"/>
              <a:t>Loureiro</a:t>
            </a:r>
            <a:r>
              <a:rPr lang="fr-FR" sz="1600" b="1" i="1" dirty="0"/>
              <a:t>, 2021)</a:t>
            </a:r>
            <a:endParaRPr lang="fr-FR" sz="1600" dirty="0"/>
          </a:p>
        </p:txBody>
      </p:sp>
    </p:spTree>
    <p:extLst>
      <p:ext uri="{BB962C8B-B14F-4D97-AF65-F5344CB8AC3E}">
        <p14:creationId xmlns:p14="http://schemas.microsoft.com/office/powerpoint/2010/main" val="1194119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2369411-6A46-23E3-6B06-E87909B1E05F}"/>
              </a:ext>
            </a:extLst>
          </p:cNvPr>
          <p:cNvSpPr>
            <a:spLocks noGrp="1"/>
          </p:cNvSpPr>
          <p:nvPr>
            <p:ph type="ftr" sz="quarter" idx="11"/>
          </p:nvPr>
        </p:nvSpPr>
        <p:spPr/>
        <p:txBody>
          <a:bodyPr/>
          <a:lstStyle/>
          <a:p>
            <a:pPr>
              <a:defRPr/>
            </a:pPr>
            <a:r>
              <a:rPr lang="fr-FR"/>
              <a:t>ANFICsf 2023</a:t>
            </a:r>
          </a:p>
        </p:txBody>
      </p:sp>
      <p:sp>
        <p:nvSpPr>
          <p:cNvPr id="3" name="Espace réservé du numéro de diapositive 2">
            <a:extLst>
              <a:ext uri="{FF2B5EF4-FFF2-40B4-BE49-F238E27FC236}">
                <a16:creationId xmlns:a16="http://schemas.microsoft.com/office/drawing/2014/main" id="{E2671CE9-A84C-013C-9E37-F46B52CC95F0}"/>
              </a:ext>
            </a:extLst>
          </p:cNvPr>
          <p:cNvSpPr>
            <a:spLocks noGrp="1"/>
          </p:cNvSpPr>
          <p:nvPr>
            <p:ph type="sldNum" sz="quarter" idx="12"/>
          </p:nvPr>
        </p:nvSpPr>
        <p:spPr/>
        <p:txBody>
          <a:bodyPr/>
          <a:lstStyle/>
          <a:p>
            <a:pPr>
              <a:defRPr/>
            </a:pPr>
            <a:fld id="{FD3CCCBE-E151-4979-99EA-7AA0AF7DECE8}" type="slidenum">
              <a:rPr lang="fr-FR" smtClean="0"/>
              <a:pPr>
                <a:defRPr/>
              </a:pPr>
              <a:t>26</a:t>
            </a:fld>
            <a:endParaRPr lang="fr-FR"/>
          </a:p>
        </p:txBody>
      </p:sp>
      <p:sp>
        <p:nvSpPr>
          <p:cNvPr id="5" name="ZoneTexte 4">
            <a:extLst>
              <a:ext uri="{FF2B5EF4-FFF2-40B4-BE49-F238E27FC236}">
                <a16:creationId xmlns:a16="http://schemas.microsoft.com/office/drawing/2014/main" id="{7F9F56C0-9D38-3FAD-74C4-C5FE81CE8259}"/>
              </a:ext>
            </a:extLst>
          </p:cNvPr>
          <p:cNvSpPr txBox="1"/>
          <p:nvPr/>
        </p:nvSpPr>
        <p:spPr>
          <a:xfrm>
            <a:off x="899592" y="836712"/>
            <a:ext cx="4572000" cy="369332"/>
          </a:xfrm>
          <a:prstGeom prst="rect">
            <a:avLst/>
          </a:prstGeom>
          <a:noFill/>
        </p:spPr>
        <p:txBody>
          <a:bodyPr wrap="square">
            <a:spAutoFit/>
          </a:bodyPr>
          <a:lstStyle/>
          <a:p>
            <a:r>
              <a:rPr lang="fr-FR" b="1" i="1" dirty="0"/>
              <a:t>D</a:t>
            </a:r>
            <a:r>
              <a:rPr lang="fr-FR" sz="1800" b="1" i="1" dirty="0"/>
              <a:t>’après S. </a:t>
            </a:r>
            <a:r>
              <a:rPr lang="fr-FR" sz="1800" b="1" i="1" dirty="0" err="1"/>
              <a:t>Loureiro</a:t>
            </a:r>
            <a:r>
              <a:rPr lang="fr-FR" sz="1800" b="1" i="1" dirty="0"/>
              <a:t>, 2021)</a:t>
            </a:r>
            <a:endParaRPr lang="fr-FR" dirty="0"/>
          </a:p>
        </p:txBody>
      </p:sp>
      <p:sp>
        <p:nvSpPr>
          <p:cNvPr id="6" name="Bulle narrative : rectangle 5">
            <a:extLst>
              <a:ext uri="{FF2B5EF4-FFF2-40B4-BE49-F238E27FC236}">
                <a16:creationId xmlns:a16="http://schemas.microsoft.com/office/drawing/2014/main" id="{775A98F0-D6AB-218C-8F53-FABA4EDAE81F}"/>
              </a:ext>
            </a:extLst>
          </p:cNvPr>
          <p:cNvSpPr/>
          <p:nvPr/>
        </p:nvSpPr>
        <p:spPr>
          <a:xfrm>
            <a:off x="1187624" y="1520788"/>
            <a:ext cx="6984776" cy="3816424"/>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t>« En partenariat avec l’association « À Compétence égale », j’ai réalisé une enquête intitulée « L’accès à l’emploi et les juniors » auprès de 790 jeunes, âgés de 18 à 30 ans. Les résultats montrent que 50 % des managers et 48 % des juniors placent la capacité à travailler en équipe et le sens des responsabilités en priorité dans leurs attentes respectives. Le manager n’est plus perçu comme l’expert de son métier, mais plutôt comme un leader inspirant, un « manager coach », doté des compétences de savoir-être suivantes : la confiance, l’écoute empathique, l’esprit critique, la pédagogie, l’esprit constructif, le respect. »</a:t>
            </a:r>
          </a:p>
        </p:txBody>
      </p:sp>
    </p:spTree>
    <p:extLst>
      <p:ext uri="{BB962C8B-B14F-4D97-AF65-F5344CB8AC3E}">
        <p14:creationId xmlns:p14="http://schemas.microsoft.com/office/powerpoint/2010/main" val="1989913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06090"/>
          </a:xfrm>
        </p:spPr>
        <p:txBody>
          <a:bodyPr>
            <a:normAutofit fontScale="90000"/>
          </a:bodyPr>
          <a:lstStyle/>
          <a:p>
            <a:br>
              <a:rPr lang="fr-FR" sz="4000" b="1" dirty="0"/>
            </a:br>
            <a:r>
              <a:rPr lang="fr-FR" sz="2700" b="1" dirty="0"/>
              <a:t>Le profil des nouvelles générations (5): </a:t>
            </a:r>
            <a:br>
              <a:rPr lang="fr-FR" sz="2700" b="1" dirty="0"/>
            </a:br>
            <a:r>
              <a:rPr lang="fr-FR" sz="2700" b="1" dirty="0"/>
              <a:t>caractéristiques</a:t>
            </a:r>
            <a:br>
              <a:rPr lang="fr-FR" sz="4000" b="1" dirty="0"/>
            </a:br>
            <a:br>
              <a:rPr lang="fr-FR" sz="2800" dirty="0"/>
            </a:br>
            <a:endParaRPr lang="fr-FR" sz="2800" dirty="0"/>
          </a:p>
        </p:txBody>
      </p:sp>
      <p:sp>
        <p:nvSpPr>
          <p:cNvPr id="5" name="Espace réservé du contenu 4"/>
          <p:cNvSpPr>
            <a:spLocks noGrp="1"/>
          </p:cNvSpPr>
          <p:nvPr>
            <p:ph idx="1"/>
          </p:nvPr>
        </p:nvSpPr>
        <p:spPr>
          <a:xfrm>
            <a:off x="457200" y="1558236"/>
            <a:ext cx="8229600" cy="4798114"/>
          </a:xfrm>
        </p:spPr>
        <p:txBody>
          <a:bodyPr/>
          <a:lstStyle/>
          <a:p>
            <a:r>
              <a:rPr lang="fr-FR" dirty="0"/>
              <a:t>Problème d’apprentissage lié au net:</a:t>
            </a:r>
          </a:p>
          <a:p>
            <a:pPr lvl="1">
              <a:buNone/>
            </a:pPr>
            <a:r>
              <a:rPr lang="fr-FR" dirty="0">
                <a:cs typeface="Times New Roman"/>
              </a:rPr>
              <a:t>→ Concentration perturbée</a:t>
            </a:r>
          </a:p>
          <a:p>
            <a:pPr lvl="1">
              <a:buNone/>
            </a:pPr>
            <a:r>
              <a:rPr lang="fr-FR" dirty="0">
                <a:cs typeface="Times New Roman"/>
              </a:rPr>
              <a:t>→ Activité multitâche et mémoire</a:t>
            </a:r>
          </a:p>
          <a:p>
            <a:pPr lvl="1">
              <a:buNone/>
            </a:pPr>
            <a:r>
              <a:rPr lang="fr-FR" dirty="0">
                <a:cs typeface="Times New Roman"/>
              </a:rPr>
              <a:t>→ L ’accès au savoir ne garantit pas le savoir</a:t>
            </a:r>
          </a:p>
          <a:p>
            <a:pPr lvl="1">
              <a:buNone/>
            </a:pPr>
            <a:r>
              <a:rPr lang="fr-FR" dirty="0">
                <a:cs typeface="Times New Roman"/>
              </a:rPr>
              <a:t>→ Besoin de mentalisation, de synthèse</a:t>
            </a:r>
          </a:p>
          <a:p>
            <a:pPr lvl="1">
              <a:buNone/>
            </a:pPr>
            <a:endParaRPr lang="fr-FR" dirty="0">
              <a:cs typeface="Times New Roman"/>
            </a:endParaRPr>
          </a:p>
          <a:p>
            <a:pPr>
              <a:buNone/>
            </a:pPr>
            <a:endParaRPr lang="fr-FR" dirty="0">
              <a:latin typeface="Times New Roman"/>
              <a:cs typeface="Times New Roman"/>
            </a:endParaRPr>
          </a:p>
          <a:p>
            <a:pPr>
              <a:buNone/>
            </a:pPr>
            <a:endParaRPr lang="fr-FR" dirty="0"/>
          </a:p>
        </p:txBody>
      </p:sp>
      <p:sp>
        <p:nvSpPr>
          <p:cNvPr id="2" name="Espace réservé du pied de page 1"/>
          <p:cNvSpPr>
            <a:spLocks noGrp="1"/>
          </p:cNvSpPr>
          <p:nvPr>
            <p:ph type="ftr" sz="quarter" idx="11"/>
          </p:nvPr>
        </p:nvSpPr>
        <p:spPr>
          <a:xfrm>
            <a:off x="3707904" y="6356350"/>
            <a:ext cx="2311896" cy="365125"/>
          </a:xfrm>
        </p:spPr>
        <p:txBody>
          <a:bodyPr/>
          <a:lstStyle/>
          <a:p>
            <a:r>
              <a:rPr lang="fr-FR" dirty="0" err="1"/>
              <a:t>ANFICsf</a:t>
            </a:r>
            <a:r>
              <a:rPr lang="fr-FR" dirty="0"/>
              <a:t> 2023</a:t>
            </a:r>
          </a:p>
        </p:txBody>
      </p:sp>
      <p:sp>
        <p:nvSpPr>
          <p:cNvPr id="3" name="Espace réservé du numéro de diapositive 2"/>
          <p:cNvSpPr>
            <a:spLocks noGrp="1"/>
          </p:cNvSpPr>
          <p:nvPr>
            <p:ph type="sldNum" sz="quarter" idx="12"/>
          </p:nvPr>
        </p:nvSpPr>
        <p:spPr/>
        <p:txBody>
          <a:bodyPr/>
          <a:lstStyle/>
          <a:p>
            <a:fld id="{58ED5868-6591-4564-AC98-A2977223A8B8}" type="slidenum">
              <a:rPr lang="fr-FR" smtClean="0"/>
              <a:pPr/>
              <a:t>27</a:t>
            </a:fld>
            <a:endParaRPr lang="fr-FR"/>
          </a:p>
        </p:txBody>
      </p:sp>
      <p:pic>
        <p:nvPicPr>
          <p:cNvPr id="6" name="Picture 6" descr="http://s1.lemde.fr/image/2013/04/11/534x0/3158115_4_4c98_ils-ont-moins-de-30-ans-travaillent-ecouteurs_0f3727c3ab34bb09df8ddc9fd171617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4333">
            <a:off x="7185315" y="1594963"/>
            <a:ext cx="869371" cy="870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61092"/>
            <a:ext cx="8229600" cy="4704212"/>
          </a:xfrm>
        </p:spPr>
        <p:txBody>
          <a:bodyPr rtlCol="0">
            <a:normAutofit fontScale="85000" lnSpcReduction="10000"/>
          </a:bodyPr>
          <a:lstStyle/>
          <a:p>
            <a:pPr fontAlgn="auto">
              <a:spcAft>
                <a:spcPts val="0"/>
              </a:spcAft>
              <a:buFont typeface="Arial" panose="020B0604020202020204" pitchFamily="34" charset="0"/>
              <a:buChar char="•"/>
              <a:defRPr/>
            </a:pPr>
            <a:r>
              <a:rPr lang="fr-FR" dirty="0"/>
              <a:t>Porter attention à la remise d’une évaluation difficile</a:t>
            </a:r>
          </a:p>
          <a:p>
            <a:pPr fontAlgn="auto">
              <a:spcAft>
                <a:spcPts val="0"/>
              </a:spcAft>
              <a:buFont typeface="Arial" panose="020B0604020202020204" pitchFamily="34" charset="0"/>
              <a:buChar char="•"/>
              <a:defRPr/>
            </a:pPr>
            <a:r>
              <a:rPr lang="fr-FR" dirty="0"/>
              <a:t>Favoriser la position d’apprentissage: attention aux injonctions, consignes </a:t>
            </a:r>
          </a:p>
          <a:p>
            <a:pPr fontAlgn="auto">
              <a:spcAft>
                <a:spcPts val="0"/>
              </a:spcAft>
              <a:buFont typeface="Arial" panose="020B0604020202020204" pitchFamily="34" charset="0"/>
              <a:buChar char="•"/>
              <a:defRPr/>
            </a:pPr>
            <a:r>
              <a:rPr lang="fr-FR" dirty="0"/>
              <a:t>Favoriser le travail collaboratif montrer les travers de l’individualisme </a:t>
            </a:r>
          </a:p>
          <a:p>
            <a:pPr fontAlgn="auto">
              <a:spcAft>
                <a:spcPts val="0"/>
              </a:spcAft>
              <a:buFont typeface="Arial" panose="020B0604020202020204" pitchFamily="34" charset="0"/>
              <a:buChar char="•"/>
              <a:defRPr/>
            </a:pPr>
            <a:r>
              <a:rPr lang="fr-FR" dirty="0"/>
              <a:t>Expliciter les attentes, donner de la rétroaction régulière, faire participer les apprenants aux décisions,</a:t>
            </a:r>
          </a:p>
          <a:p>
            <a:pPr fontAlgn="auto">
              <a:spcAft>
                <a:spcPts val="0"/>
              </a:spcAft>
              <a:buFont typeface="Arial" panose="020B0604020202020204" pitchFamily="34" charset="0"/>
              <a:buChar char="•"/>
              <a:defRPr/>
            </a:pPr>
            <a:r>
              <a:rPr lang="fr-FR" dirty="0"/>
              <a:t>Modeler la réflexion critique, canaliser leur impatience  </a:t>
            </a:r>
          </a:p>
          <a:p>
            <a:pPr fontAlgn="auto">
              <a:spcAft>
                <a:spcPts val="0"/>
              </a:spcAft>
              <a:buFont typeface="Arial" panose="020B0604020202020204" pitchFamily="34" charset="0"/>
              <a:buChar char="•"/>
              <a:defRPr/>
            </a:pPr>
            <a:r>
              <a:rPr lang="fr-FR" dirty="0"/>
              <a:t>Stimuler l’apprentissage au long de la vie, l’altruisme et les relations interpersonnelles</a:t>
            </a:r>
          </a:p>
          <a:p>
            <a:pPr fontAlgn="auto">
              <a:spcAft>
                <a:spcPts val="0"/>
              </a:spcAft>
              <a:buFont typeface="Arial" panose="020B0604020202020204" pitchFamily="34" charset="0"/>
              <a:buChar char="•"/>
              <a:defRPr/>
            </a:pPr>
            <a:endParaRPr lang="fr-FR" dirty="0"/>
          </a:p>
        </p:txBody>
      </p:sp>
      <p:sp>
        <p:nvSpPr>
          <p:cNvPr id="38914" name="Titre 1"/>
          <p:cNvSpPr>
            <a:spLocks noGrp="1"/>
          </p:cNvSpPr>
          <p:nvPr>
            <p:ph type="title"/>
          </p:nvPr>
        </p:nvSpPr>
        <p:spPr>
          <a:xfrm>
            <a:off x="457200" y="274638"/>
            <a:ext cx="8229600" cy="850106"/>
          </a:xfrm>
        </p:spPr>
        <p:txBody>
          <a:bodyPr/>
          <a:lstStyle/>
          <a:p>
            <a:r>
              <a:rPr lang="fr-FR" sz="2800" b="1" dirty="0"/>
              <a:t>Les Nouvelles générations comment faire? </a:t>
            </a:r>
            <a:r>
              <a:rPr lang="fr-FR" sz="2000" b="1" dirty="0"/>
              <a:t>Recommandations pour l’enseignement et la supervision (1)</a:t>
            </a:r>
          </a:p>
        </p:txBody>
      </p:sp>
      <p:sp>
        <p:nvSpPr>
          <p:cNvPr id="2" name="Espace réservé du pied de page 1"/>
          <p:cNvSpPr>
            <a:spLocks noGrp="1"/>
          </p:cNvSpPr>
          <p:nvPr>
            <p:ph type="ftr" sz="quarter" idx="11"/>
          </p:nvPr>
        </p:nvSpPr>
        <p:spPr/>
        <p:txBody>
          <a:bodyPr/>
          <a:lstStyle/>
          <a:p>
            <a:pPr>
              <a:defRPr/>
            </a:pPr>
            <a:r>
              <a:rPr lang="fr-FR"/>
              <a:t>ANFICsf 2023</a:t>
            </a:r>
          </a:p>
        </p:txBody>
      </p:sp>
      <p:sp>
        <p:nvSpPr>
          <p:cNvPr id="4" name="Espace réservé du numéro de diapositive 3"/>
          <p:cNvSpPr>
            <a:spLocks noGrp="1"/>
          </p:cNvSpPr>
          <p:nvPr>
            <p:ph type="sldNum" sz="quarter" idx="12"/>
          </p:nvPr>
        </p:nvSpPr>
        <p:spPr/>
        <p:txBody>
          <a:bodyPr/>
          <a:lstStyle/>
          <a:p>
            <a:pPr>
              <a:defRPr/>
            </a:pPr>
            <a:fld id="{95203992-24AD-4822-AC34-016BC74F84A0}" type="slidenum">
              <a:rPr lang="fr-FR" smtClean="0"/>
              <a:pPr>
                <a:defRPr/>
              </a:pPr>
              <a:t>28</a:t>
            </a:fld>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61091"/>
            <a:ext cx="8229600" cy="4665073"/>
          </a:xfrm>
        </p:spPr>
        <p:txBody>
          <a:bodyPr/>
          <a:lstStyle/>
          <a:p>
            <a:pPr marL="0" indent="0">
              <a:buNone/>
            </a:pPr>
            <a:endParaRPr lang="fr-FR" dirty="0"/>
          </a:p>
          <a:p>
            <a:pPr fontAlgn="auto">
              <a:spcAft>
                <a:spcPts val="0"/>
              </a:spcAft>
              <a:buFont typeface="Arial" panose="020B0604020202020204" pitchFamily="34" charset="0"/>
              <a:buChar char="•"/>
              <a:defRPr/>
            </a:pPr>
            <a:r>
              <a:rPr lang="fr-FR" sz="2400" dirty="0"/>
              <a:t>Multiplier les options d’apprentissage</a:t>
            </a:r>
          </a:p>
          <a:p>
            <a:pPr fontAlgn="auto">
              <a:spcAft>
                <a:spcPts val="0"/>
              </a:spcAft>
              <a:buFont typeface="Arial" panose="020B0604020202020204" pitchFamily="34" charset="0"/>
              <a:buChar char="•"/>
              <a:defRPr/>
            </a:pPr>
            <a:r>
              <a:rPr lang="fr-FR" sz="2400" dirty="0"/>
              <a:t>Innover technologiquement. Mais relativiser leur besoin d’interconnexion </a:t>
            </a:r>
          </a:p>
          <a:p>
            <a:r>
              <a:rPr lang="fr-FR" sz="2400" dirty="0"/>
              <a:t>Aider à gérer les situations complexes</a:t>
            </a:r>
          </a:p>
          <a:p>
            <a:r>
              <a:rPr lang="fr-FR" sz="2400" dirty="0"/>
              <a:t>Etre modèle de rôle</a:t>
            </a:r>
          </a:p>
          <a:p>
            <a:r>
              <a:rPr lang="fr-FR" sz="2400" dirty="0"/>
              <a:t>Travail en petits groupes (ARC –apprentissage au raisonnement clinique-)</a:t>
            </a:r>
          </a:p>
          <a:p>
            <a:pPr>
              <a:buNone/>
            </a:pPr>
            <a:endParaRPr lang="fr-FR" dirty="0">
              <a:latin typeface="Times New Roman"/>
              <a:cs typeface="Times New Roman"/>
            </a:endParaRPr>
          </a:p>
          <a:p>
            <a:pPr>
              <a:buNone/>
            </a:pPr>
            <a:r>
              <a:rPr lang="fr-FR" dirty="0">
                <a:latin typeface="Times New Roman"/>
                <a:cs typeface="Times New Roman"/>
              </a:rPr>
              <a:t> </a:t>
            </a:r>
            <a:endParaRPr lang="fr-FR" dirty="0"/>
          </a:p>
        </p:txBody>
      </p:sp>
      <p:sp>
        <p:nvSpPr>
          <p:cNvPr id="4" name="Espace réservé du pied de page 3"/>
          <p:cNvSpPr>
            <a:spLocks noGrp="1"/>
          </p:cNvSpPr>
          <p:nvPr>
            <p:ph type="ftr" sz="quarter" idx="11"/>
          </p:nvPr>
        </p:nvSpPr>
        <p:spPr/>
        <p:txBody>
          <a:bodyPr/>
          <a:lstStyle/>
          <a:p>
            <a:r>
              <a:rPr lang="fr-FR"/>
              <a:t>ANFICsf 2023</a:t>
            </a:r>
            <a:endParaRPr lang="fr-FR" dirty="0"/>
          </a:p>
        </p:txBody>
      </p:sp>
      <p:sp>
        <p:nvSpPr>
          <p:cNvPr id="5" name="Espace réservé du numéro de diapositive 4"/>
          <p:cNvSpPr>
            <a:spLocks noGrp="1"/>
          </p:cNvSpPr>
          <p:nvPr>
            <p:ph type="sldNum" sz="quarter" idx="12"/>
          </p:nvPr>
        </p:nvSpPr>
        <p:spPr/>
        <p:txBody>
          <a:bodyPr/>
          <a:lstStyle/>
          <a:p>
            <a:fld id="{58ED5868-6591-4564-AC98-A2977223A8B8}" type="slidenum">
              <a:rPr lang="fr-FR" smtClean="0"/>
              <a:pPr/>
              <a:t>29</a:t>
            </a:fld>
            <a:endParaRPr lang="fr-FR"/>
          </a:p>
        </p:txBody>
      </p:sp>
      <p:sp>
        <p:nvSpPr>
          <p:cNvPr id="6" name="Titre 1"/>
          <p:cNvSpPr txBox="1">
            <a:spLocks/>
          </p:cNvSpPr>
          <p:nvPr/>
        </p:nvSpPr>
        <p:spPr bwMode="auto">
          <a:xfrm>
            <a:off x="457200" y="274638"/>
            <a:ext cx="8229600" cy="1066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400" b="1" dirty="0"/>
              <a:t>Les Nouvelles générations comment faire? Recommandations pour l’enseignement et la supervision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9C48E-63F2-4052-B97D-324BEE2719B4}"/>
              </a:ext>
            </a:extLst>
          </p:cNvPr>
          <p:cNvSpPr>
            <a:spLocks noGrp="1"/>
          </p:cNvSpPr>
          <p:nvPr>
            <p:ph type="title"/>
          </p:nvPr>
        </p:nvSpPr>
        <p:spPr>
          <a:xfrm>
            <a:off x="457200" y="652049"/>
            <a:ext cx="8229600" cy="884314"/>
          </a:xfrm>
        </p:spPr>
        <p:txBody>
          <a:bodyPr/>
          <a:lstStyle/>
          <a:p>
            <a:br>
              <a:rPr lang="fr-FR" dirty="0"/>
            </a:br>
            <a:r>
              <a:rPr lang="fr-FR" sz="2800" b="1" dirty="0"/>
              <a:t>La formation en 1</a:t>
            </a:r>
            <a:r>
              <a:rPr lang="fr-FR" sz="2800" b="1" baseline="30000" dirty="0"/>
              <a:t>ère</a:t>
            </a:r>
            <a:r>
              <a:rPr lang="fr-FR" sz="2800" b="1" dirty="0"/>
              <a:t> année de maïeutique: filières médicales de santé = MMOP</a:t>
            </a:r>
            <a:br>
              <a:rPr lang="fr-FR" sz="2800" b="1" dirty="0"/>
            </a:br>
            <a:r>
              <a:rPr lang="fr-FR" sz="2000" b="1" dirty="0"/>
              <a:t>2021-2020: </a:t>
            </a:r>
            <a:r>
              <a:rPr lang="fr-FR" sz="2000" dirty="0"/>
              <a:t>L.AS et PASS </a:t>
            </a:r>
            <a:r>
              <a:rPr lang="fr-FR" sz="2000" dirty="0">
                <a:hlinkClick r:id="rId2"/>
              </a:rPr>
              <a:t>https://lyceens.univ-lyon1.fr/formation/sante</a:t>
            </a:r>
            <a:r>
              <a:rPr lang="fr-FR" sz="2000" dirty="0"/>
              <a:t> </a:t>
            </a:r>
            <a:br>
              <a:rPr lang="en-US" sz="3600" b="1" dirty="0"/>
            </a:br>
            <a:br>
              <a:rPr lang="fr-FR" dirty="0"/>
            </a:br>
            <a:endParaRPr lang="fr-FR" dirty="0"/>
          </a:p>
        </p:txBody>
      </p:sp>
      <p:graphicFrame>
        <p:nvGraphicFramePr>
          <p:cNvPr id="9" name="Espace réservé du contenu 2">
            <a:extLst>
              <a:ext uri="{FF2B5EF4-FFF2-40B4-BE49-F238E27FC236}">
                <a16:creationId xmlns:a16="http://schemas.microsoft.com/office/drawing/2014/main" id="{BBF85032-ED55-4C51-B9EE-7BA093AA9F3E}"/>
              </a:ext>
            </a:extLst>
          </p:cNvPr>
          <p:cNvGraphicFramePr>
            <a:graphicFrameLocks noGrp="1"/>
          </p:cNvGraphicFramePr>
          <p:nvPr>
            <p:ph idx="1"/>
            <p:extLst>
              <p:ext uri="{D42A27DB-BD31-4B8C-83A1-F6EECF244321}">
                <p14:modId xmlns:p14="http://schemas.microsoft.com/office/powerpoint/2010/main" val="1998096766"/>
              </p:ext>
            </p:extLst>
          </p:nvPr>
        </p:nvGraphicFramePr>
        <p:xfrm>
          <a:off x="457200" y="1612529"/>
          <a:ext cx="822960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pied de page 3">
            <a:extLst>
              <a:ext uri="{FF2B5EF4-FFF2-40B4-BE49-F238E27FC236}">
                <a16:creationId xmlns:a16="http://schemas.microsoft.com/office/drawing/2014/main" id="{499CDF74-9D6F-46D3-B3FA-C50CB88971D9}"/>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AA7AB875-4407-497C-9022-A875955A56DA}"/>
              </a:ext>
            </a:extLst>
          </p:cNvPr>
          <p:cNvSpPr>
            <a:spLocks noGrp="1"/>
          </p:cNvSpPr>
          <p:nvPr>
            <p:ph type="sldNum" sz="quarter" idx="12"/>
          </p:nvPr>
        </p:nvSpPr>
        <p:spPr/>
        <p:txBody>
          <a:bodyPr/>
          <a:lstStyle/>
          <a:p>
            <a:pPr>
              <a:defRPr/>
            </a:pPr>
            <a:fld id="{95203992-24AD-4822-AC34-016BC74F84A0}" type="slidenum">
              <a:rPr lang="fr-FR" smtClean="0"/>
              <a:pPr>
                <a:defRPr/>
              </a:pPr>
              <a:t>3</a:t>
            </a:fld>
            <a:endParaRPr lang="fr-FR"/>
          </a:p>
        </p:txBody>
      </p:sp>
      <p:pic>
        <p:nvPicPr>
          <p:cNvPr id="6" name="Image 5">
            <a:extLst>
              <a:ext uri="{FF2B5EF4-FFF2-40B4-BE49-F238E27FC236}">
                <a16:creationId xmlns:a16="http://schemas.microsoft.com/office/drawing/2014/main" id="{C0E7A6EB-DFB7-400A-8987-E166F2B77FFD}"/>
              </a:ext>
            </a:extLst>
          </p:cNvPr>
          <p:cNvPicPr>
            <a:picLocks noChangeAspect="1"/>
          </p:cNvPicPr>
          <p:nvPr/>
        </p:nvPicPr>
        <p:blipFill>
          <a:blip r:embed="rId8"/>
          <a:stretch>
            <a:fillRect/>
          </a:stretch>
        </p:blipFill>
        <p:spPr>
          <a:xfrm>
            <a:off x="6228184" y="1684373"/>
            <a:ext cx="2300456" cy="1334736"/>
          </a:xfrm>
          <a:prstGeom prst="rect">
            <a:avLst/>
          </a:prstGeom>
        </p:spPr>
      </p:pic>
      <p:sp>
        <p:nvSpPr>
          <p:cNvPr id="7" name="ZoneTexte 6">
            <a:extLst>
              <a:ext uri="{FF2B5EF4-FFF2-40B4-BE49-F238E27FC236}">
                <a16:creationId xmlns:a16="http://schemas.microsoft.com/office/drawing/2014/main" id="{BB04C88A-776C-4476-A089-0E48508BA1CC}"/>
              </a:ext>
            </a:extLst>
          </p:cNvPr>
          <p:cNvSpPr txBox="1"/>
          <p:nvPr/>
        </p:nvSpPr>
        <p:spPr>
          <a:xfrm>
            <a:off x="7022551" y="2539771"/>
            <a:ext cx="2121449" cy="276999"/>
          </a:xfrm>
          <a:prstGeom prst="rect">
            <a:avLst/>
          </a:prstGeom>
          <a:noFill/>
        </p:spPr>
        <p:txBody>
          <a:bodyPr wrap="square" rtlCol="0">
            <a:spAutoFit/>
          </a:bodyPr>
          <a:lstStyle/>
          <a:p>
            <a:r>
              <a:rPr lang="fr-FR" sz="1200" dirty="0"/>
              <a:t>Ex. de Nantes 2020-2021</a:t>
            </a:r>
          </a:p>
        </p:txBody>
      </p:sp>
    </p:spTree>
    <p:extLst>
      <p:ext uri="{BB962C8B-B14F-4D97-AF65-F5344CB8AC3E}">
        <p14:creationId xmlns:p14="http://schemas.microsoft.com/office/powerpoint/2010/main" val="315007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330200" y="188913"/>
            <a:ext cx="8574088" cy="1223962"/>
          </a:xfrm>
        </p:spPr>
        <p:txBody>
          <a:bodyPr anchor="t"/>
          <a:lstStyle/>
          <a:p>
            <a:pPr eaLnBrk="1" hangingPunct="1"/>
            <a:r>
              <a:rPr lang="fr-FR" altLang="fr-FR" sz="2400" b="1"/>
              <a:t>Intentions de la réforme de la licence (2010):</a:t>
            </a:r>
            <a:br>
              <a:rPr lang="fr-FR" altLang="fr-FR" sz="2400" b="1"/>
            </a:br>
            <a:r>
              <a:rPr lang="fr-FR" altLang="fr-FR" sz="2400" b="1"/>
              <a:t> </a:t>
            </a:r>
            <a:r>
              <a:rPr lang="fr-FR" altLang="fr-FR" sz="2000" b="1"/>
              <a:t>une maîtrise progressive des connaissances et des compétences, modèle porté par le système LMD</a:t>
            </a:r>
          </a:p>
        </p:txBody>
      </p:sp>
      <p:sp>
        <p:nvSpPr>
          <p:cNvPr id="8195" name="Text Box 18"/>
          <p:cNvSpPr txBox="1">
            <a:spLocks noChangeArrowheads="1"/>
          </p:cNvSpPr>
          <p:nvPr/>
        </p:nvSpPr>
        <p:spPr bwMode="auto">
          <a:xfrm>
            <a:off x="468313" y="5762625"/>
            <a:ext cx="8496300" cy="51752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solidFill>
                  <a:schemeClr val="bg1"/>
                </a:solidFill>
                <a:latin typeface="Calibri" pitchFamily="34" charset="0"/>
              </a:rPr>
              <a:t>L’équilibre entre l’acquisition des compétences et des connaissances s’appuiera sur des innovations pédagogiques (petits groupes, tutorat, e-learning…)</a:t>
            </a:r>
          </a:p>
        </p:txBody>
      </p:sp>
      <p:sp>
        <p:nvSpPr>
          <p:cNvPr id="8196" name="Text Box 11"/>
          <p:cNvSpPr txBox="1">
            <a:spLocks noChangeArrowheads="1"/>
          </p:cNvSpPr>
          <p:nvPr/>
        </p:nvSpPr>
        <p:spPr bwMode="auto">
          <a:xfrm>
            <a:off x="7092950" y="5037138"/>
            <a:ext cx="1468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00" b="1">
                <a:solidFill>
                  <a:schemeClr val="accent2"/>
                </a:solidFill>
                <a:latin typeface="Calibri" pitchFamily="34" charset="0"/>
              </a:rPr>
              <a:t>Connaissances </a:t>
            </a:r>
          </a:p>
          <a:p>
            <a:pPr eaLnBrk="1" hangingPunct="1">
              <a:spcBef>
                <a:spcPct val="0"/>
              </a:spcBef>
              <a:buFontTx/>
              <a:buNone/>
            </a:pPr>
            <a:r>
              <a:rPr lang="fr-FR" altLang="fr-FR" sz="1600" b="1">
                <a:solidFill>
                  <a:schemeClr val="accent2"/>
                </a:solidFill>
                <a:latin typeface="Calibri" pitchFamily="34" charset="0"/>
              </a:rPr>
              <a:t>disciplinaires</a:t>
            </a:r>
          </a:p>
        </p:txBody>
      </p:sp>
      <p:sp>
        <p:nvSpPr>
          <p:cNvPr id="8197" name="Text Box 12"/>
          <p:cNvSpPr txBox="1">
            <a:spLocks noChangeArrowheads="1"/>
          </p:cNvSpPr>
          <p:nvPr/>
        </p:nvSpPr>
        <p:spPr bwMode="auto">
          <a:xfrm>
            <a:off x="330200" y="1695450"/>
            <a:ext cx="48561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600" b="1">
                <a:solidFill>
                  <a:schemeClr val="accent2"/>
                </a:solidFill>
                <a:latin typeface="Calibri" pitchFamily="34" charset="0"/>
              </a:rPr>
              <a:t>Compétences </a:t>
            </a:r>
            <a:endParaRPr lang="fr-FR" altLang="fr-FR" sz="1800" b="1">
              <a:solidFill>
                <a:schemeClr val="accent2"/>
              </a:solidFill>
              <a:latin typeface="Calibri" pitchFamily="34" charset="0"/>
            </a:endParaRPr>
          </a:p>
          <a:p>
            <a:pPr eaLnBrk="1" hangingPunct="1">
              <a:spcBef>
                <a:spcPct val="0"/>
              </a:spcBef>
              <a:buFontTx/>
              <a:buNone/>
            </a:pPr>
            <a:r>
              <a:rPr lang="fr-FR" altLang="fr-FR" sz="1200">
                <a:solidFill>
                  <a:schemeClr val="accent2"/>
                </a:solidFill>
                <a:latin typeface="Calibri" pitchFamily="34" charset="0"/>
              </a:rPr>
              <a:t>(TIC, maîtrise des langues, </a:t>
            </a:r>
          </a:p>
          <a:p>
            <a:pPr eaLnBrk="1" hangingPunct="1">
              <a:spcBef>
                <a:spcPct val="0"/>
              </a:spcBef>
              <a:buFontTx/>
              <a:buNone/>
            </a:pPr>
            <a:r>
              <a:rPr lang="fr-FR" altLang="fr-FR" sz="1200">
                <a:solidFill>
                  <a:schemeClr val="accent2"/>
                </a:solidFill>
                <a:latin typeface="Calibri" pitchFamily="34" charset="0"/>
              </a:rPr>
              <a:t>qualité d’expression écrite et orale, méthode de travail, travail en équipe…)</a:t>
            </a:r>
          </a:p>
          <a:p>
            <a:pPr eaLnBrk="1" hangingPunct="1">
              <a:spcBef>
                <a:spcPct val="0"/>
              </a:spcBef>
              <a:buFontTx/>
              <a:buNone/>
            </a:pPr>
            <a:endParaRPr lang="fr-FR" altLang="fr-FR" sz="1200">
              <a:solidFill>
                <a:schemeClr val="accent2"/>
              </a:solidFill>
              <a:latin typeface="Calibri" pitchFamily="34" charset="0"/>
            </a:endParaRPr>
          </a:p>
        </p:txBody>
      </p:sp>
      <p:sp>
        <p:nvSpPr>
          <p:cNvPr id="8198" name="Line 7"/>
          <p:cNvSpPr>
            <a:spLocks noChangeShapeType="1"/>
          </p:cNvSpPr>
          <p:nvPr/>
        </p:nvSpPr>
        <p:spPr bwMode="auto">
          <a:xfrm flipV="1">
            <a:off x="971550" y="5480050"/>
            <a:ext cx="5946775" cy="1588"/>
          </a:xfrm>
          <a:prstGeom prst="line">
            <a:avLst/>
          </a:prstGeom>
          <a:noFill/>
          <a:ln w="254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199" name="Rectangle 10"/>
          <p:cNvSpPr>
            <a:spLocks noChangeArrowheads="1"/>
          </p:cNvSpPr>
          <p:nvPr/>
        </p:nvSpPr>
        <p:spPr bwMode="auto">
          <a:xfrm>
            <a:off x="971550" y="2754313"/>
            <a:ext cx="5784850" cy="272732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400">
              <a:solidFill>
                <a:schemeClr val="bg1"/>
              </a:solidFill>
              <a:latin typeface="Calibri" pitchFamily="34" charset="0"/>
            </a:endParaRPr>
          </a:p>
          <a:p>
            <a:pPr eaLnBrk="1" hangingPunct="1">
              <a:spcBef>
                <a:spcPct val="0"/>
              </a:spcBef>
              <a:buFontTx/>
              <a:buNone/>
            </a:pPr>
            <a:r>
              <a:rPr lang="fr-FR" altLang="fr-FR" sz="1400">
                <a:solidFill>
                  <a:schemeClr val="bg1"/>
                </a:solidFill>
                <a:latin typeface="Calibri" pitchFamily="34" charset="0"/>
              </a:rPr>
              <a:t>Troisième année </a:t>
            </a:r>
          </a:p>
          <a:p>
            <a:pPr eaLnBrk="1" hangingPunct="1">
              <a:spcBef>
                <a:spcPct val="0"/>
              </a:spcBef>
              <a:buFontTx/>
              <a:buNone/>
            </a:pPr>
            <a:r>
              <a:rPr lang="fr-FR" altLang="fr-FR" sz="1400">
                <a:solidFill>
                  <a:schemeClr val="bg1"/>
                </a:solidFill>
                <a:latin typeface="Calibri" pitchFamily="34" charset="0"/>
              </a:rPr>
              <a:t>de spécialisation</a:t>
            </a:r>
          </a:p>
          <a:p>
            <a:pPr eaLnBrk="1" hangingPunct="1">
              <a:spcBef>
                <a:spcPct val="0"/>
              </a:spcBef>
              <a:buFontTx/>
              <a:buNone/>
            </a:pPr>
            <a:endParaRPr lang="fr-FR" altLang="fr-FR" sz="1400">
              <a:latin typeface="Calibri" pitchFamily="34" charset="0"/>
            </a:endParaRPr>
          </a:p>
          <a:p>
            <a:pPr eaLnBrk="1" hangingPunct="1">
              <a:spcBef>
                <a:spcPct val="0"/>
              </a:spcBef>
              <a:buFontTx/>
              <a:buNone/>
            </a:pPr>
            <a:endParaRPr lang="fr-FR" altLang="fr-FR" sz="14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p:txBody>
      </p:sp>
      <p:sp>
        <p:nvSpPr>
          <p:cNvPr id="8200" name="Rectangle 9"/>
          <p:cNvSpPr>
            <a:spLocks noChangeArrowheads="1"/>
          </p:cNvSpPr>
          <p:nvPr/>
        </p:nvSpPr>
        <p:spPr bwMode="auto">
          <a:xfrm>
            <a:off x="971550" y="3573463"/>
            <a:ext cx="4032250" cy="19081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400">
              <a:solidFill>
                <a:schemeClr val="bg1"/>
              </a:solidFill>
              <a:latin typeface="Calibri" pitchFamily="34" charset="0"/>
            </a:endParaRPr>
          </a:p>
          <a:p>
            <a:pPr eaLnBrk="1" hangingPunct="1">
              <a:spcBef>
                <a:spcPct val="0"/>
              </a:spcBef>
              <a:buFontTx/>
              <a:buNone/>
            </a:pPr>
            <a:endParaRPr lang="fr-FR" altLang="fr-FR" sz="1400">
              <a:solidFill>
                <a:schemeClr val="bg1"/>
              </a:solidFill>
              <a:latin typeface="Calibri" pitchFamily="34" charset="0"/>
            </a:endParaRPr>
          </a:p>
          <a:p>
            <a:pPr eaLnBrk="1" hangingPunct="1">
              <a:spcBef>
                <a:spcPct val="0"/>
              </a:spcBef>
              <a:buFontTx/>
              <a:buNone/>
            </a:pPr>
            <a:r>
              <a:rPr lang="fr-FR" altLang="fr-FR" sz="1400">
                <a:solidFill>
                  <a:schemeClr val="bg1"/>
                </a:solidFill>
                <a:latin typeface="Calibri" pitchFamily="34" charset="0"/>
              </a:rPr>
              <a:t>Deuxième année </a:t>
            </a:r>
          </a:p>
          <a:p>
            <a:pPr eaLnBrk="1" hangingPunct="1">
              <a:spcBef>
                <a:spcPct val="0"/>
              </a:spcBef>
              <a:buFontTx/>
              <a:buNone/>
            </a:pPr>
            <a:r>
              <a:rPr lang="fr-FR" altLang="fr-FR" sz="1400">
                <a:solidFill>
                  <a:schemeClr val="bg1"/>
                </a:solidFill>
                <a:latin typeface="Calibri" pitchFamily="34" charset="0"/>
              </a:rPr>
              <a:t>de consolidation</a:t>
            </a:r>
          </a:p>
          <a:p>
            <a:pPr eaLnBrk="1" hangingPunct="1">
              <a:spcBef>
                <a:spcPct val="0"/>
              </a:spcBef>
              <a:buFontTx/>
              <a:buNone/>
            </a:pPr>
            <a:endParaRPr lang="fr-FR" altLang="fr-FR" sz="1400">
              <a:solidFill>
                <a:schemeClr val="bg1"/>
              </a:solidFill>
              <a:latin typeface="Calibri" pitchFamily="34" charset="0"/>
            </a:endParaRPr>
          </a:p>
          <a:p>
            <a:pPr eaLnBrk="1" hangingPunct="1">
              <a:spcBef>
                <a:spcPct val="0"/>
              </a:spcBef>
              <a:buFontTx/>
              <a:buNone/>
            </a:pPr>
            <a:endParaRPr lang="fr-FR" altLang="fr-FR" sz="14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a:p>
            <a:pPr eaLnBrk="1" hangingPunct="1">
              <a:spcBef>
                <a:spcPct val="0"/>
              </a:spcBef>
              <a:buFontTx/>
              <a:buNone/>
            </a:pPr>
            <a:endParaRPr lang="fr-FR" altLang="fr-FR" sz="1800">
              <a:latin typeface="Calibri" pitchFamily="34" charset="0"/>
            </a:endParaRPr>
          </a:p>
        </p:txBody>
      </p:sp>
      <p:sp>
        <p:nvSpPr>
          <p:cNvPr id="8201" name="Line 6"/>
          <p:cNvSpPr>
            <a:spLocks noChangeShapeType="1"/>
          </p:cNvSpPr>
          <p:nvPr/>
        </p:nvSpPr>
        <p:spPr bwMode="auto">
          <a:xfrm flipV="1">
            <a:off x="971550" y="2649538"/>
            <a:ext cx="4763" cy="2830512"/>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2" name="Rectangle 8"/>
          <p:cNvSpPr>
            <a:spLocks noChangeArrowheads="1"/>
          </p:cNvSpPr>
          <p:nvPr/>
        </p:nvSpPr>
        <p:spPr bwMode="auto">
          <a:xfrm>
            <a:off x="971550" y="4221163"/>
            <a:ext cx="2592388" cy="12604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400">
                <a:solidFill>
                  <a:schemeClr val="bg1"/>
                </a:solidFill>
                <a:latin typeface="Calibri" pitchFamily="34" charset="0"/>
              </a:rPr>
              <a:t>Première année</a:t>
            </a:r>
            <a:r>
              <a:rPr lang="fr-FR" altLang="fr-FR" sz="1800">
                <a:solidFill>
                  <a:schemeClr val="bg1"/>
                </a:solidFill>
                <a:latin typeface="Calibri" pitchFamily="34" charset="0"/>
              </a:rPr>
              <a:t> </a:t>
            </a:r>
          </a:p>
          <a:p>
            <a:pPr eaLnBrk="1" hangingPunct="1">
              <a:spcBef>
                <a:spcPct val="0"/>
              </a:spcBef>
              <a:buFontTx/>
              <a:buNone/>
            </a:pPr>
            <a:r>
              <a:rPr lang="fr-FR" altLang="fr-FR" sz="1400">
                <a:solidFill>
                  <a:schemeClr val="bg1"/>
                </a:solidFill>
                <a:latin typeface="Calibri" pitchFamily="34" charset="0"/>
              </a:rPr>
              <a:t>fondamentale</a:t>
            </a:r>
          </a:p>
          <a:p>
            <a:pPr eaLnBrk="1" hangingPunct="1">
              <a:spcBef>
                <a:spcPct val="0"/>
              </a:spcBef>
              <a:buFontTx/>
              <a:buNone/>
            </a:pPr>
            <a:endParaRPr lang="fr-FR" altLang="fr-FR" sz="1800">
              <a:latin typeface="Calibri" pitchFamily="34" charset="0"/>
            </a:endParaRPr>
          </a:p>
        </p:txBody>
      </p:sp>
      <p:sp>
        <p:nvSpPr>
          <p:cNvPr id="8203" name="Line 19"/>
          <p:cNvSpPr>
            <a:spLocks noChangeShapeType="1"/>
          </p:cNvSpPr>
          <p:nvPr/>
        </p:nvSpPr>
        <p:spPr bwMode="auto">
          <a:xfrm flipV="1">
            <a:off x="971550" y="2636838"/>
            <a:ext cx="6048375" cy="2843212"/>
          </a:xfrm>
          <a:prstGeom prst="line">
            <a:avLst/>
          </a:prstGeom>
          <a:noFill/>
          <a:ln w="19050">
            <a:solidFill>
              <a:srgbClr val="8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4" name="Text Box 20"/>
          <p:cNvSpPr txBox="1">
            <a:spLocks noChangeArrowheads="1"/>
          </p:cNvSpPr>
          <p:nvPr/>
        </p:nvSpPr>
        <p:spPr bwMode="auto">
          <a:xfrm>
            <a:off x="6732588" y="1844675"/>
            <a:ext cx="2555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fr-FR" altLang="fr-FR" sz="1600" b="1" dirty="0">
                <a:solidFill>
                  <a:srgbClr val="CC3300"/>
                </a:solidFill>
                <a:latin typeface="Calibri" pitchFamily="34" charset="0"/>
              </a:rPr>
              <a:t>Champs de métiers ou poursuite d’études</a:t>
            </a:r>
          </a:p>
        </p:txBody>
      </p:sp>
      <p:sp>
        <p:nvSpPr>
          <p:cNvPr id="8205" name="Rectangle 24"/>
          <p:cNvSpPr>
            <a:spLocks noChangeArrowheads="1"/>
          </p:cNvSpPr>
          <p:nvPr/>
        </p:nvSpPr>
        <p:spPr bwMode="auto">
          <a:xfrm>
            <a:off x="3997325" y="6453188"/>
            <a:ext cx="2232025" cy="288925"/>
          </a:xfrm>
          <a:prstGeom prst="rect">
            <a:avLst/>
          </a:prstGeom>
          <a:solidFill>
            <a:schemeClr val="accent2">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Calibri" pitchFamily="34" charset="0"/>
            </a:endParaRPr>
          </a:p>
        </p:txBody>
      </p:sp>
      <p:sp>
        <p:nvSpPr>
          <p:cNvPr id="8206" name="Rectangle 25"/>
          <p:cNvSpPr>
            <a:spLocks noChangeArrowheads="1"/>
          </p:cNvSpPr>
          <p:nvPr/>
        </p:nvSpPr>
        <p:spPr bwMode="auto">
          <a:xfrm>
            <a:off x="4140200" y="6524625"/>
            <a:ext cx="360363" cy="144463"/>
          </a:xfrm>
          <a:prstGeom prst="rect">
            <a:avLst/>
          </a:prstGeom>
          <a:solidFill>
            <a:srgbClr val="99CC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solidFill>
                  <a:schemeClr val="bg1"/>
                </a:solidFill>
                <a:latin typeface="Calibri" pitchFamily="34" charset="0"/>
              </a:rPr>
              <a:t>2</a:t>
            </a:r>
          </a:p>
        </p:txBody>
      </p:sp>
      <p:sp>
        <p:nvSpPr>
          <p:cNvPr id="8207" name="Rectangle 27"/>
          <p:cNvSpPr>
            <a:spLocks noChangeArrowheads="1"/>
          </p:cNvSpPr>
          <p:nvPr/>
        </p:nvSpPr>
        <p:spPr bwMode="auto">
          <a:xfrm>
            <a:off x="7596188" y="6524625"/>
            <a:ext cx="504825" cy="144463"/>
          </a:xfrm>
          <a:prstGeom prst="rect">
            <a:avLst/>
          </a:prstGeom>
          <a:solidFill>
            <a:srgbClr val="99CC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solidFill>
                  <a:schemeClr val="bg1"/>
                </a:solidFill>
                <a:latin typeface="Calibri" pitchFamily="34" charset="0"/>
              </a:rPr>
              <a:t>3</a:t>
            </a:r>
          </a:p>
        </p:txBody>
      </p:sp>
      <p:sp>
        <p:nvSpPr>
          <p:cNvPr id="8208" name="Rectangle 28"/>
          <p:cNvSpPr>
            <a:spLocks noChangeArrowheads="1"/>
          </p:cNvSpPr>
          <p:nvPr/>
        </p:nvSpPr>
        <p:spPr bwMode="auto">
          <a:xfrm>
            <a:off x="4572000" y="6524625"/>
            <a:ext cx="1584325" cy="144463"/>
          </a:xfrm>
          <a:prstGeom prst="rect">
            <a:avLst/>
          </a:prstGeom>
          <a:solidFill>
            <a:srgbClr val="99CC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solidFill>
                  <a:schemeClr val="accent2"/>
                </a:solidFill>
                <a:latin typeface="Calibri" pitchFamily="34" charset="0"/>
              </a:rPr>
              <a:t>Orientation active</a:t>
            </a:r>
          </a:p>
        </p:txBody>
      </p:sp>
      <p:sp>
        <p:nvSpPr>
          <p:cNvPr id="8209" name="Rectangle 29"/>
          <p:cNvSpPr>
            <a:spLocks noChangeArrowheads="1"/>
          </p:cNvSpPr>
          <p:nvPr/>
        </p:nvSpPr>
        <p:spPr bwMode="auto">
          <a:xfrm>
            <a:off x="6302375" y="6453188"/>
            <a:ext cx="2232025" cy="288925"/>
          </a:xfrm>
          <a:prstGeom prst="rect">
            <a:avLst/>
          </a:prstGeom>
          <a:solidFill>
            <a:schemeClr val="accent2">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Calibri" pitchFamily="34" charset="0"/>
            </a:endParaRPr>
          </a:p>
        </p:txBody>
      </p:sp>
      <p:sp>
        <p:nvSpPr>
          <p:cNvPr id="8210" name="Rectangle 30"/>
          <p:cNvSpPr>
            <a:spLocks noChangeArrowheads="1"/>
          </p:cNvSpPr>
          <p:nvPr/>
        </p:nvSpPr>
        <p:spPr bwMode="auto">
          <a:xfrm>
            <a:off x="6445250" y="6524625"/>
            <a:ext cx="360363" cy="144463"/>
          </a:xfrm>
          <a:prstGeom prst="rect">
            <a:avLst/>
          </a:prstGeom>
          <a:solidFill>
            <a:srgbClr val="99CC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solidFill>
                  <a:schemeClr val="bg1"/>
                </a:solidFill>
                <a:latin typeface="Calibri" pitchFamily="34" charset="0"/>
              </a:rPr>
              <a:t>3</a:t>
            </a:r>
          </a:p>
        </p:txBody>
      </p:sp>
      <p:sp>
        <p:nvSpPr>
          <p:cNvPr id="8211" name="Rectangle 31"/>
          <p:cNvSpPr>
            <a:spLocks noChangeArrowheads="1"/>
          </p:cNvSpPr>
          <p:nvPr/>
        </p:nvSpPr>
        <p:spPr bwMode="auto">
          <a:xfrm>
            <a:off x="6877050" y="6524625"/>
            <a:ext cx="1584325" cy="144463"/>
          </a:xfrm>
          <a:prstGeom prst="rect">
            <a:avLst/>
          </a:prstGeom>
          <a:solidFill>
            <a:srgbClr val="99CCFF">
              <a:alpha val="2509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solidFill>
                  <a:schemeClr val="accent2"/>
                </a:solidFill>
                <a:latin typeface="Calibri" pitchFamily="34" charset="0"/>
              </a:rPr>
              <a:t>IUT et STS</a:t>
            </a:r>
          </a:p>
        </p:txBody>
      </p:sp>
      <p:sp>
        <p:nvSpPr>
          <p:cNvPr id="8212" name="Rectangle 32"/>
          <p:cNvSpPr>
            <a:spLocks noChangeArrowheads="1"/>
          </p:cNvSpPr>
          <p:nvPr/>
        </p:nvSpPr>
        <p:spPr bwMode="auto">
          <a:xfrm>
            <a:off x="1693863" y="6453188"/>
            <a:ext cx="2232025" cy="2889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latin typeface="Calibri" pitchFamily="34" charset="0"/>
            </a:endParaRPr>
          </a:p>
        </p:txBody>
      </p:sp>
      <p:sp>
        <p:nvSpPr>
          <p:cNvPr id="8213" name="Rectangle 33"/>
          <p:cNvSpPr>
            <a:spLocks noChangeArrowheads="1"/>
          </p:cNvSpPr>
          <p:nvPr/>
        </p:nvSpPr>
        <p:spPr bwMode="auto">
          <a:xfrm>
            <a:off x="1836738" y="6524625"/>
            <a:ext cx="360362" cy="1444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solidFill>
                  <a:schemeClr val="bg1"/>
                </a:solidFill>
                <a:latin typeface="Calibri" pitchFamily="34" charset="0"/>
              </a:rPr>
              <a:t>1</a:t>
            </a:r>
          </a:p>
        </p:txBody>
      </p:sp>
      <p:sp>
        <p:nvSpPr>
          <p:cNvPr id="8214" name="Rectangle 34"/>
          <p:cNvSpPr>
            <a:spLocks noChangeArrowheads="1"/>
          </p:cNvSpPr>
          <p:nvPr/>
        </p:nvSpPr>
        <p:spPr bwMode="auto">
          <a:xfrm>
            <a:off x="2268538" y="6524625"/>
            <a:ext cx="1584325" cy="14446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200">
                <a:solidFill>
                  <a:schemeClr val="accent2"/>
                </a:solidFill>
                <a:latin typeface="Calibri" pitchFamily="34" charset="0"/>
              </a:rPr>
              <a:t>Licence rénovée</a:t>
            </a:r>
          </a:p>
        </p:txBody>
      </p:sp>
      <p:sp>
        <p:nvSpPr>
          <p:cNvPr id="8215" name="Rectangle 36"/>
          <p:cNvSpPr>
            <a:spLocks noChangeArrowheads="1"/>
          </p:cNvSpPr>
          <p:nvPr/>
        </p:nvSpPr>
        <p:spPr bwMode="auto">
          <a:xfrm>
            <a:off x="107950" y="6453188"/>
            <a:ext cx="1511300" cy="28892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fr-FR" altLang="fr-FR" sz="1400" b="1">
                <a:solidFill>
                  <a:schemeClr val="accent2"/>
                </a:solidFill>
                <a:latin typeface="Calibri" pitchFamily="34" charset="0"/>
              </a:rPr>
              <a:t>Plan sur 3 ans</a:t>
            </a:r>
          </a:p>
        </p:txBody>
      </p:sp>
      <p:sp>
        <p:nvSpPr>
          <p:cNvPr id="8216"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86D11BC-3E2E-4D5F-BAE6-F9EF93438D93}" type="slidenum">
              <a:rPr lang="fr-FR" altLang="fr-FR" sz="1200">
                <a:solidFill>
                  <a:srgbClr val="898989"/>
                </a:solidFill>
                <a:latin typeface="Calibri" pitchFamily="34" charset="0"/>
              </a:rPr>
              <a:pPr>
                <a:spcBef>
                  <a:spcPct val="0"/>
                </a:spcBef>
                <a:buFontTx/>
                <a:buNone/>
              </a:pPr>
              <a:t>4</a:t>
            </a:fld>
            <a:endParaRPr lang="fr-FR" altLang="fr-FR" sz="1200">
              <a:solidFill>
                <a:srgbClr val="898989"/>
              </a:solidFill>
              <a:latin typeface="Calibri" pitchFamily="34" charset="0"/>
            </a:endParaRPr>
          </a:p>
        </p:txBody>
      </p:sp>
      <p:sp>
        <p:nvSpPr>
          <p:cNvPr id="3" name="Bulle narrative : ronde 2"/>
          <p:cNvSpPr/>
          <p:nvPr/>
        </p:nvSpPr>
        <p:spPr>
          <a:xfrm>
            <a:off x="3492500" y="3033713"/>
            <a:ext cx="3600450" cy="1079500"/>
          </a:xfrm>
          <a:prstGeom prst="wedgeEllipseCallout">
            <a:avLst>
              <a:gd name="adj1" fmla="val -49929"/>
              <a:gd name="adj2" fmla="val 6779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218" name="ZoneTexte 3"/>
          <p:cNvSpPr txBox="1">
            <a:spLocks noChangeArrowheads="1"/>
          </p:cNvSpPr>
          <p:nvPr/>
        </p:nvSpPr>
        <p:spPr bwMode="auto">
          <a:xfrm>
            <a:off x="4056063" y="3143250"/>
            <a:ext cx="3097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fr-FR" sz="1800" b="1"/>
              <a:t>Alternance avec augmentation progressive du temps de stage</a:t>
            </a:r>
          </a:p>
        </p:txBody>
      </p:sp>
      <p:sp>
        <p:nvSpPr>
          <p:cNvPr id="5" name="Explosion : 14 points 4"/>
          <p:cNvSpPr/>
          <p:nvPr/>
        </p:nvSpPr>
        <p:spPr>
          <a:xfrm>
            <a:off x="6624638" y="3038475"/>
            <a:ext cx="2484437" cy="193992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1600" b="1" dirty="0">
                <a:solidFill>
                  <a:schemeClr val="tx1"/>
                </a:solidFill>
              </a:rPr>
              <a:t>MOINS DE STAGES</a:t>
            </a:r>
          </a:p>
        </p:txBody>
      </p:sp>
      <p:sp>
        <p:nvSpPr>
          <p:cNvPr id="8220" name="Espace réservé du pied de page 5"/>
          <p:cNvSpPr>
            <a:spLocks noGrp="1"/>
          </p:cNvSpPr>
          <p:nvPr>
            <p:ph type="ftr" sz="quarter" idx="11"/>
          </p:nvPr>
        </p:nvSpPr>
        <p:spPr>
          <a:xfrm>
            <a:off x="5918994" y="6475805"/>
            <a:ext cx="1411287" cy="3127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fr-FR" altLang="fr-FR" sz="1400" dirty="0" err="1"/>
              <a:t>ANFICsf</a:t>
            </a:r>
            <a:r>
              <a:rPr lang="fr-FR" altLang="fr-FR" sz="1400" dirty="0"/>
              <a:t> 2023</a:t>
            </a:r>
          </a:p>
        </p:txBody>
      </p:sp>
    </p:spTree>
    <p:extLst>
      <p:ext uri="{BB962C8B-B14F-4D97-AF65-F5344CB8AC3E}">
        <p14:creationId xmlns:p14="http://schemas.microsoft.com/office/powerpoint/2010/main" val="322852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5A6197A-6E6E-4B85-8352-D8E6F30734D0}"/>
              </a:ext>
            </a:extLst>
          </p:cNvPr>
          <p:cNvSpPr>
            <a:spLocks noGrp="1" noChangeArrowheads="1"/>
          </p:cNvSpPr>
          <p:nvPr>
            <p:ph type="title"/>
          </p:nvPr>
        </p:nvSpPr>
        <p:spPr>
          <a:xfrm>
            <a:off x="425918" y="978120"/>
            <a:ext cx="7232182" cy="852350"/>
          </a:xfrm>
        </p:spPr>
        <p:txBody>
          <a:bodyPr>
            <a:normAutofit fontScale="90000"/>
          </a:bodyPr>
          <a:lstStyle/>
          <a:p>
            <a:pPr algn="ctr" eaLnBrk="1" hangingPunct="1"/>
            <a:r>
              <a:rPr lang="fr-FR" altLang="fr-FR" sz="2700" b="1" dirty="0"/>
              <a:t>CURSUS  MAÏEUTIQUE  en  5 ans</a:t>
            </a:r>
            <a:br>
              <a:rPr lang="fr-FR" altLang="fr-FR" sz="3000" b="1" dirty="0"/>
            </a:br>
            <a:r>
              <a:rPr lang="fr-FR" altLang="fr-FR" sz="1800" b="1" dirty="0">
                <a:solidFill>
                  <a:srgbClr val="C00000"/>
                </a:solidFill>
              </a:rPr>
              <a:t>pour les  étudiants :  dont  l’entrée   universitaire    en   L2 </a:t>
            </a:r>
            <a:br>
              <a:rPr lang="fr-FR" altLang="fr-FR" sz="1800" b="1" dirty="0">
                <a:solidFill>
                  <a:srgbClr val="C00000"/>
                </a:solidFill>
              </a:rPr>
            </a:br>
            <a:r>
              <a:rPr lang="fr-FR" altLang="fr-FR" sz="1800" b="1" dirty="0">
                <a:solidFill>
                  <a:srgbClr val="C00000"/>
                </a:solidFill>
              </a:rPr>
              <a:t>s’est  effectuée   de  :  2019  à  2022</a:t>
            </a:r>
          </a:p>
        </p:txBody>
      </p:sp>
      <p:sp>
        <p:nvSpPr>
          <p:cNvPr id="6147" name="Rectangle 4">
            <a:extLst>
              <a:ext uri="{FF2B5EF4-FFF2-40B4-BE49-F238E27FC236}">
                <a16:creationId xmlns:a16="http://schemas.microsoft.com/office/drawing/2014/main" id="{38A93647-448D-41C9-8FE7-959AA01FBF81}"/>
              </a:ext>
            </a:extLst>
          </p:cNvPr>
          <p:cNvSpPr>
            <a:spLocks noGrp="1" noChangeArrowheads="1"/>
          </p:cNvSpPr>
          <p:nvPr>
            <p:ph type="body" idx="1"/>
          </p:nvPr>
        </p:nvSpPr>
        <p:spPr>
          <a:xfrm>
            <a:off x="3006328" y="4779170"/>
            <a:ext cx="4651772" cy="432197"/>
          </a:xfrm>
          <a:solidFill>
            <a:srgbClr val="FFFF00"/>
          </a:solidFill>
          <a:ln>
            <a:solidFill>
              <a:schemeClr val="tx1"/>
            </a:solidFill>
            <a:miter lim="800000"/>
            <a:headEnd/>
            <a:tailEnd/>
          </a:ln>
        </p:spPr>
        <p:txBody>
          <a:bodyPr/>
          <a:lstStyle/>
          <a:p>
            <a:pPr algn="ctr">
              <a:lnSpc>
                <a:spcPct val="90000"/>
              </a:lnSpc>
              <a:spcBef>
                <a:spcPct val="0"/>
              </a:spcBef>
              <a:buFontTx/>
              <a:buNone/>
            </a:pPr>
            <a:r>
              <a:rPr lang="fr-FR" altLang="fr-FR" dirty="0"/>
              <a:t>BACCALAUREAT</a:t>
            </a:r>
          </a:p>
        </p:txBody>
      </p:sp>
      <p:sp>
        <p:nvSpPr>
          <p:cNvPr id="5124" name="Rectangle 5">
            <a:extLst>
              <a:ext uri="{FF2B5EF4-FFF2-40B4-BE49-F238E27FC236}">
                <a16:creationId xmlns:a16="http://schemas.microsoft.com/office/drawing/2014/main" id="{CE0966A6-581C-4E08-90CD-7358F87AE9AF}"/>
              </a:ext>
            </a:extLst>
          </p:cNvPr>
          <p:cNvSpPr>
            <a:spLocks noChangeArrowheads="1"/>
          </p:cNvSpPr>
          <p:nvPr/>
        </p:nvSpPr>
        <p:spPr bwMode="auto">
          <a:xfrm>
            <a:off x="3006328" y="4293395"/>
            <a:ext cx="4643438" cy="432197"/>
          </a:xfrm>
          <a:prstGeom prst="rect">
            <a:avLst/>
          </a:prstGeom>
          <a:solidFill>
            <a:schemeClr val="accent6">
              <a:lumMod val="20000"/>
              <a:lumOff val="80000"/>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fr-FR" altLang="fr-FR" sz="1800" dirty="0"/>
              <a:t>L1 L.AS ou PASS* en filière santé </a:t>
            </a:r>
            <a:r>
              <a:rPr lang="fr-FR" altLang="fr-FR" sz="1500" dirty="0"/>
              <a:t>(MMOPK)</a:t>
            </a:r>
          </a:p>
        </p:txBody>
      </p:sp>
      <p:sp>
        <p:nvSpPr>
          <p:cNvPr id="6149" name="Rectangle 6">
            <a:extLst>
              <a:ext uri="{FF2B5EF4-FFF2-40B4-BE49-F238E27FC236}">
                <a16:creationId xmlns:a16="http://schemas.microsoft.com/office/drawing/2014/main" id="{B0EE4661-B8C3-45D7-9B3C-17A06C3E6D18}"/>
              </a:ext>
            </a:extLst>
          </p:cNvPr>
          <p:cNvSpPr>
            <a:spLocks noChangeArrowheads="1"/>
          </p:cNvSpPr>
          <p:nvPr/>
        </p:nvSpPr>
        <p:spPr bwMode="auto">
          <a:xfrm>
            <a:off x="360762" y="4129759"/>
            <a:ext cx="2640805"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fr-FR" altLang="fr-FR" sz="1200" b="1" dirty="0"/>
              <a:t>Admission L2 par sélection d’une filière </a:t>
            </a:r>
          </a:p>
        </p:txBody>
      </p:sp>
      <p:sp>
        <p:nvSpPr>
          <p:cNvPr id="6150" name="Line 7">
            <a:extLst>
              <a:ext uri="{FF2B5EF4-FFF2-40B4-BE49-F238E27FC236}">
                <a16:creationId xmlns:a16="http://schemas.microsoft.com/office/drawing/2014/main" id="{046CF6BC-FE45-476F-A4C3-82D3760E85CE}"/>
              </a:ext>
            </a:extLst>
          </p:cNvPr>
          <p:cNvSpPr>
            <a:spLocks noChangeShapeType="1"/>
          </p:cNvSpPr>
          <p:nvPr/>
        </p:nvSpPr>
        <p:spPr bwMode="auto">
          <a:xfrm>
            <a:off x="3001566" y="4269784"/>
            <a:ext cx="3238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127" name="Rectangle 8">
            <a:extLst>
              <a:ext uri="{FF2B5EF4-FFF2-40B4-BE49-F238E27FC236}">
                <a16:creationId xmlns:a16="http://schemas.microsoft.com/office/drawing/2014/main" id="{D1EAF61E-26B8-491B-8D99-E142912E2268}"/>
              </a:ext>
            </a:extLst>
          </p:cNvPr>
          <p:cNvSpPr>
            <a:spLocks noChangeArrowheads="1"/>
          </p:cNvSpPr>
          <p:nvPr/>
        </p:nvSpPr>
        <p:spPr bwMode="auto">
          <a:xfrm>
            <a:off x="3006328" y="3807620"/>
            <a:ext cx="4643438" cy="431006"/>
          </a:xfrm>
          <a:prstGeom prst="rect">
            <a:avLst/>
          </a:prstGeom>
          <a:solidFill>
            <a:schemeClr val="accent6">
              <a:lumMod val="60000"/>
              <a:lumOff val="40000"/>
            </a:schemeClr>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fr-FR" altLang="fr-FR" sz="1800" dirty="0"/>
              <a:t>Années de licence: L2-L3 Maïeutique**</a:t>
            </a:r>
          </a:p>
        </p:txBody>
      </p:sp>
      <p:sp>
        <p:nvSpPr>
          <p:cNvPr id="6152" name="Rectangle 9">
            <a:extLst>
              <a:ext uri="{FF2B5EF4-FFF2-40B4-BE49-F238E27FC236}">
                <a16:creationId xmlns:a16="http://schemas.microsoft.com/office/drawing/2014/main" id="{08C33574-38DA-4044-B4C9-8F2F303B1F02}"/>
              </a:ext>
            </a:extLst>
          </p:cNvPr>
          <p:cNvSpPr>
            <a:spLocks noChangeArrowheads="1"/>
          </p:cNvSpPr>
          <p:nvPr/>
        </p:nvSpPr>
        <p:spPr bwMode="auto">
          <a:xfrm>
            <a:off x="3006328" y="3267075"/>
            <a:ext cx="4643438" cy="485775"/>
          </a:xfrm>
          <a:prstGeom prst="rect">
            <a:avLst/>
          </a:prstGeom>
          <a:solidFill>
            <a:srgbClr val="FFC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800" dirty="0"/>
              <a:t>2 ans en cycle Master: M1-M2 Maïeutique**</a:t>
            </a:r>
          </a:p>
        </p:txBody>
      </p:sp>
      <p:sp>
        <p:nvSpPr>
          <p:cNvPr id="6153" name="Rectangle 10">
            <a:extLst>
              <a:ext uri="{FF2B5EF4-FFF2-40B4-BE49-F238E27FC236}">
                <a16:creationId xmlns:a16="http://schemas.microsoft.com/office/drawing/2014/main" id="{80541F6B-64E8-4D42-8230-8508A6242761}"/>
              </a:ext>
            </a:extLst>
          </p:cNvPr>
          <p:cNvSpPr>
            <a:spLocks noChangeArrowheads="1"/>
          </p:cNvSpPr>
          <p:nvPr/>
        </p:nvSpPr>
        <p:spPr bwMode="auto">
          <a:xfrm>
            <a:off x="1143001" y="2781301"/>
            <a:ext cx="1646635" cy="830997"/>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1200" b="1" dirty="0"/>
              <a:t>Diplôme d’État de sage-femme**</a:t>
            </a:r>
          </a:p>
          <a:p>
            <a:pPr eaLnBrk="1" hangingPunct="1">
              <a:spcBef>
                <a:spcPct val="0"/>
              </a:spcBef>
              <a:buFontTx/>
              <a:buNone/>
            </a:pPr>
            <a:r>
              <a:rPr lang="fr-FR" altLang="fr-FR" sz="1200" b="1" dirty="0"/>
              <a:t>Grade master de maïeutique (fin M2)</a:t>
            </a:r>
          </a:p>
        </p:txBody>
      </p:sp>
      <p:sp>
        <p:nvSpPr>
          <p:cNvPr id="6154" name="Line 11">
            <a:extLst>
              <a:ext uri="{FF2B5EF4-FFF2-40B4-BE49-F238E27FC236}">
                <a16:creationId xmlns:a16="http://schemas.microsoft.com/office/drawing/2014/main" id="{D835751F-30E4-40A0-91FE-832269907D48}"/>
              </a:ext>
            </a:extLst>
          </p:cNvPr>
          <p:cNvSpPr>
            <a:spLocks noChangeShapeType="1"/>
          </p:cNvSpPr>
          <p:nvPr/>
        </p:nvSpPr>
        <p:spPr bwMode="auto">
          <a:xfrm>
            <a:off x="2789636" y="3242171"/>
            <a:ext cx="37861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55" name="Rectangle 12">
            <a:extLst>
              <a:ext uri="{FF2B5EF4-FFF2-40B4-BE49-F238E27FC236}">
                <a16:creationId xmlns:a16="http://schemas.microsoft.com/office/drawing/2014/main" id="{CE84F9A4-4B10-4A63-943E-513FF48F999C}"/>
              </a:ext>
            </a:extLst>
          </p:cNvPr>
          <p:cNvSpPr>
            <a:spLocks noChangeArrowheads="1"/>
          </p:cNvSpPr>
          <p:nvPr/>
        </p:nvSpPr>
        <p:spPr bwMode="auto">
          <a:xfrm>
            <a:off x="3006328" y="1952612"/>
            <a:ext cx="1727597" cy="1206118"/>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fr-FR" sz="1500" b="1" dirty="0"/>
              <a:t>D</a:t>
            </a:r>
            <a:r>
              <a:rPr lang="fr-FR" altLang="fr-FR" sz="1500" dirty="0"/>
              <a:t>éveloppement </a:t>
            </a:r>
          </a:p>
          <a:p>
            <a:pPr>
              <a:spcBef>
                <a:spcPct val="0"/>
              </a:spcBef>
              <a:buFontTx/>
              <a:buNone/>
            </a:pPr>
            <a:r>
              <a:rPr lang="fr-FR" altLang="fr-FR" sz="1500" b="1" dirty="0"/>
              <a:t>P</a:t>
            </a:r>
            <a:r>
              <a:rPr lang="fr-FR" altLang="fr-FR" sz="1500" dirty="0"/>
              <a:t>rofessionnel </a:t>
            </a:r>
          </a:p>
          <a:p>
            <a:pPr>
              <a:spcBef>
                <a:spcPct val="0"/>
              </a:spcBef>
              <a:buFontTx/>
              <a:buNone/>
            </a:pPr>
            <a:r>
              <a:rPr lang="fr-FR" altLang="fr-FR" sz="1500" b="1" dirty="0"/>
              <a:t>C</a:t>
            </a:r>
            <a:r>
              <a:rPr lang="fr-FR" altLang="fr-FR" sz="1500" dirty="0"/>
              <a:t>ontinu</a:t>
            </a:r>
          </a:p>
        </p:txBody>
      </p:sp>
      <p:sp>
        <p:nvSpPr>
          <p:cNvPr id="6156" name="Rectangle 13">
            <a:extLst>
              <a:ext uri="{FF2B5EF4-FFF2-40B4-BE49-F238E27FC236}">
                <a16:creationId xmlns:a16="http://schemas.microsoft.com/office/drawing/2014/main" id="{DB671427-475A-4E4E-80A8-00C20054A4C8}"/>
              </a:ext>
            </a:extLst>
          </p:cNvPr>
          <p:cNvSpPr>
            <a:spLocks noChangeArrowheads="1"/>
          </p:cNvSpPr>
          <p:nvPr/>
        </p:nvSpPr>
        <p:spPr bwMode="auto">
          <a:xfrm>
            <a:off x="4842274" y="2831142"/>
            <a:ext cx="2815826" cy="3238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500" b="1" dirty="0"/>
              <a:t>DU – DIU*** </a:t>
            </a:r>
          </a:p>
        </p:txBody>
      </p:sp>
      <p:sp>
        <p:nvSpPr>
          <p:cNvPr id="6157" name="Rectangle 14">
            <a:extLst>
              <a:ext uri="{FF2B5EF4-FFF2-40B4-BE49-F238E27FC236}">
                <a16:creationId xmlns:a16="http://schemas.microsoft.com/office/drawing/2014/main" id="{F483D328-81C6-42AA-AC16-9D5678C07570}"/>
              </a:ext>
            </a:extLst>
          </p:cNvPr>
          <p:cNvSpPr>
            <a:spLocks noChangeArrowheads="1"/>
          </p:cNvSpPr>
          <p:nvPr/>
        </p:nvSpPr>
        <p:spPr bwMode="auto">
          <a:xfrm>
            <a:off x="4842273" y="2375460"/>
            <a:ext cx="2807493" cy="37369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500" b="1" dirty="0"/>
              <a:t>MASTER de recherche</a:t>
            </a:r>
          </a:p>
        </p:txBody>
      </p:sp>
      <p:sp>
        <p:nvSpPr>
          <p:cNvPr id="6158" name="Rectangle 15">
            <a:extLst>
              <a:ext uri="{FF2B5EF4-FFF2-40B4-BE49-F238E27FC236}">
                <a16:creationId xmlns:a16="http://schemas.microsoft.com/office/drawing/2014/main" id="{131C4A2C-586F-4364-B411-4C63F0752DEE}"/>
              </a:ext>
            </a:extLst>
          </p:cNvPr>
          <p:cNvSpPr>
            <a:spLocks noChangeArrowheads="1"/>
          </p:cNvSpPr>
          <p:nvPr/>
        </p:nvSpPr>
        <p:spPr bwMode="auto">
          <a:xfrm>
            <a:off x="4850606" y="1967941"/>
            <a:ext cx="2807494" cy="32385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fr-FR" altLang="fr-FR" sz="1500" b="1" dirty="0"/>
              <a:t>DOCTORAT</a:t>
            </a:r>
          </a:p>
        </p:txBody>
      </p:sp>
      <p:sp>
        <p:nvSpPr>
          <p:cNvPr id="6159" name="Text Box 17">
            <a:extLst>
              <a:ext uri="{FF2B5EF4-FFF2-40B4-BE49-F238E27FC236}">
                <a16:creationId xmlns:a16="http://schemas.microsoft.com/office/drawing/2014/main" id="{91FB9D2F-7F31-42B1-8763-97262E4743D9}"/>
              </a:ext>
            </a:extLst>
          </p:cNvPr>
          <p:cNvSpPr txBox="1">
            <a:spLocks noChangeArrowheads="1"/>
          </p:cNvSpPr>
          <p:nvPr/>
        </p:nvSpPr>
        <p:spPr bwMode="auto">
          <a:xfrm>
            <a:off x="360761" y="3616785"/>
            <a:ext cx="2672954" cy="46166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fr-FR" altLang="fr-FR" sz="1200" b="1" dirty="0"/>
              <a:t>Diplôme de formation générale en sciences maïeutiques (fin L3)</a:t>
            </a:r>
          </a:p>
        </p:txBody>
      </p:sp>
      <p:sp>
        <p:nvSpPr>
          <p:cNvPr id="6160" name="Line 18">
            <a:extLst>
              <a:ext uri="{FF2B5EF4-FFF2-40B4-BE49-F238E27FC236}">
                <a16:creationId xmlns:a16="http://schemas.microsoft.com/office/drawing/2014/main" id="{7CA842F4-9F9A-4BBF-912A-A19B7A1D8ADB}"/>
              </a:ext>
            </a:extLst>
          </p:cNvPr>
          <p:cNvSpPr>
            <a:spLocks noChangeShapeType="1"/>
          </p:cNvSpPr>
          <p:nvPr/>
        </p:nvSpPr>
        <p:spPr bwMode="auto">
          <a:xfrm>
            <a:off x="3006329" y="3807620"/>
            <a:ext cx="378619"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1" name="Text Box 19">
            <a:extLst>
              <a:ext uri="{FF2B5EF4-FFF2-40B4-BE49-F238E27FC236}">
                <a16:creationId xmlns:a16="http://schemas.microsoft.com/office/drawing/2014/main" id="{66B99C95-B37F-4434-BA85-34AE2CB92E97}"/>
              </a:ext>
            </a:extLst>
          </p:cNvPr>
          <p:cNvSpPr txBox="1">
            <a:spLocks noChangeArrowheads="1"/>
          </p:cNvSpPr>
          <p:nvPr/>
        </p:nvSpPr>
        <p:spPr bwMode="auto">
          <a:xfrm>
            <a:off x="1966318" y="5256634"/>
            <a:ext cx="62344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fr-FR" altLang="fr-FR" sz="900" b="1" dirty="0"/>
              <a:t>* Le PASS parcours spécifique « Accès santé », le L.AS licence avec option « Accès santé » </a:t>
            </a:r>
            <a:r>
              <a:rPr lang="fr-FR" sz="900" b="1" dirty="0">
                <a:latin typeface="Atkinson Hyperlegible"/>
              </a:rPr>
              <a:t> </a:t>
            </a:r>
            <a:endParaRPr lang="fr-FR" altLang="fr-FR" sz="900" b="1" dirty="0"/>
          </a:p>
          <a:p>
            <a:pPr eaLnBrk="1" hangingPunct="1">
              <a:spcBef>
                <a:spcPct val="50000"/>
              </a:spcBef>
              <a:buNone/>
            </a:pPr>
            <a:r>
              <a:rPr lang="fr-FR" altLang="fr-FR" sz="900" b="1" dirty="0"/>
              <a:t>** En alternance : enseignement/enseignement clinique</a:t>
            </a:r>
          </a:p>
          <a:p>
            <a:pPr>
              <a:spcBef>
                <a:spcPct val="50000"/>
              </a:spcBef>
              <a:buNone/>
            </a:pPr>
            <a:r>
              <a:rPr lang="fr-FR" altLang="fr-FR" sz="900" b="1" dirty="0"/>
              <a:t>*** </a:t>
            </a:r>
            <a:r>
              <a:rPr lang="fr-FR" sz="900" b="1" kern="100" dirty="0">
                <a:ea typeface="Calibri" panose="020F0502020204030204" pitchFamily="34" charset="0"/>
                <a:cs typeface="Times New Roman" panose="02020603050405020304" pitchFamily="18" charset="0"/>
              </a:rPr>
              <a:t>DU – DIU : diplôme (Inter) Universitaire)</a:t>
            </a:r>
            <a:endParaRPr lang="fr-FR" altLang="fr-FR" sz="1050" b="1" dirty="0"/>
          </a:p>
        </p:txBody>
      </p:sp>
      <p:sp>
        <p:nvSpPr>
          <p:cNvPr id="6162" name="Espace réservé du pied de page 1">
            <a:extLst>
              <a:ext uri="{FF2B5EF4-FFF2-40B4-BE49-F238E27FC236}">
                <a16:creationId xmlns:a16="http://schemas.microsoft.com/office/drawing/2014/main" id="{B9AEE0DF-E916-44FB-85C8-57C4D278134E}"/>
              </a:ext>
            </a:extLst>
          </p:cNvPr>
          <p:cNvSpPr>
            <a:spLocks noGrp="1"/>
          </p:cNvSpPr>
          <p:nvPr>
            <p:ph type="ftr" sz="quarter" idx="11"/>
          </p:nvPr>
        </p:nvSpPr>
        <p:spPr>
          <a:xfrm>
            <a:off x="266501" y="5607062"/>
            <a:ext cx="876500" cy="1850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557213" indent="-214313">
              <a:spcBef>
                <a:spcPct val="20000"/>
              </a:spcBef>
              <a:buChar char="–"/>
              <a:defRPr sz="2100">
                <a:solidFill>
                  <a:schemeClr val="tx1"/>
                </a:solidFill>
                <a:latin typeface="Arial" panose="020B0604020202020204" pitchFamily="34" charset="0"/>
              </a:defRPr>
            </a:lvl2pPr>
            <a:lvl3pPr marL="857250" indent="-171450">
              <a:spcBef>
                <a:spcPct val="20000"/>
              </a:spcBef>
              <a:buChar char="•"/>
              <a:defRPr sz="1800">
                <a:solidFill>
                  <a:schemeClr val="tx1"/>
                </a:solidFill>
                <a:latin typeface="Arial" panose="020B0604020202020204" pitchFamily="34" charset="0"/>
              </a:defRPr>
            </a:lvl3pPr>
            <a:lvl4pPr marL="1200150" indent="-171450">
              <a:spcBef>
                <a:spcPct val="20000"/>
              </a:spcBef>
              <a:buChar char="–"/>
              <a:defRPr sz="1500">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FontTx/>
              <a:buNone/>
            </a:pPr>
            <a:r>
              <a:rPr lang="fr-FR" altLang="fr-FR" sz="1050" dirty="0"/>
              <a:t>ANFIC 2023</a:t>
            </a:r>
          </a:p>
        </p:txBody>
      </p:sp>
      <p:sp>
        <p:nvSpPr>
          <p:cNvPr id="2" name="Rectangle 1">
            <a:extLst>
              <a:ext uri="{FF2B5EF4-FFF2-40B4-BE49-F238E27FC236}">
                <a16:creationId xmlns:a16="http://schemas.microsoft.com/office/drawing/2014/main" id="{1745D52B-6EAA-CE2C-911F-1C9FE1FDED42}"/>
              </a:ext>
            </a:extLst>
          </p:cNvPr>
          <p:cNvSpPr/>
          <p:nvPr/>
        </p:nvSpPr>
        <p:spPr>
          <a:xfrm>
            <a:off x="586072" y="4585497"/>
            <a:ext cx="2222333" cy="360397"/>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900" b="1" dirty="0">
                <a:ln w="0"/>
                <a:solidFill>
                  <a:schemeClr val="tx1"/>
                </a:solidFill>
              </a:rPr>
              <a:t>Année commune aux professions médicales ou kinésithérapie (MMOPK)</a:t>
            </a:r>
          </a:p>
        </p:txBody>
      </p:sp>
      <p:sp>
        <p:nvSpPr>
          <p:cNvPr id="3" name="Line 7">
            <a:extLst>
              <a:ext uri="{FF2B5EF4-FFF2-40B4-BE49-F238E27FC236}">
                <a16:creationId xmlns:a16="http://schemas.microsoft.com/office/drawing/2014/main" id="{CB60C2C9-B184-282A-A278-A6E44AF83EA1}"/>
              </a:ext>
            </a:extLst>
          </p:cNvPr>
          <p:cNvSpPr>
            <a:spLocks noChangeShapeType="1"/>
          </p:cNvSpPr>
          <p:nvPr/>
        </p:nvSpPr>
        <p:spPr bwMode="auto">
          <a:xfrm flipV="1">
            <a:off x="2789636" y="4568338"/>
            <a:ext cx="244079" cy="19710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968E0-518B-4D22-979D-2576B944385E}"/>
              </a:ext>
            </a:extLst>
          </p:cNvPr>
          <p:cNvSpPr>
            <a:spLocks noGrp="1"/>
          </p:cNvSpPr>
          <p:nvPr>
            <p:ph type="title"/>
          </p:nvPr>
        </p:nvSpPr>
        <p:spPr>
          <a:xfrm>
            <a:off x="457200" y="457200"/>
            <a:ext cx="8229600" cy="1143000"/>
          </a:xfrm>
        </p:spPr>
        <p:txBody>
          <a:bodyPr/>
          <a:lstStyle/>
          <a:p>
            <a:r>
              <a:rPr lang="fr-FR" sz="2800" b="1" dirty="0"/>
              <a:t>2– Introduction à la problématique du curriculum des sages-femmes: caractéristiques et contraintes de la formation en milieu clinique en 2023</a:t>
            </a:r>
            <a:br>
              <a:rPr lang="fr-FR" sz="2800" b="1" dirty="0"/>
            </a:br>
            <a:endParaRPr lang="fr-FR" sz="2800" dirty="0"/>
          </a:p>
        </p:txBody>
      </p:sp>
      <p:sp>
        <p:nvSpPr>
          <p:cNvPr id="3" name="Espace réservé du contenu 2">
            <a:extLst>
              <a:ext uri="{FF2B5EF4-FFF2-40B4-BE49-F238E27FC236}">
                <a16:creationId xmlns:a16="http://schemas.microsoft.com/office/drawing/2014/main" id="{47580E6E-7E88-4A7B-AEDE-8B5A9751EF9E}"/>
              </a:ext>
            </a:extLst>
          </p:cNvPr>
          <p:cNvSpPr>
            <a:spLocks noGrp="1"/>
          </p:cNvSpPr>
          <p:nvPr>
            <p:ph idx="1"/>
          </p:nvPr>
        </p:nvSpPr>
        <p:spPr/>
        <p:txBody>
          <a:bodyPr/>
          <a:lstStyle/>
          <a:p>
            <a:r>
              <a:rPr lang="fr-FR" dirty="0"/>
              <a:t>Développement des compétences selon référentiel professionnel et évolution scientifique, économique et sociale</a:t>
            </a:r>
          </a:p>
          <a:p>
            <a:r>
              <a:rPr lang="fr-FR" dirty="0"/>
              <a:t>Progression : stratégies et choix pédagogiques</a:t>
            </a:r>
          </a:p>
          <a:p>
            <a:pPr lvl="1"/>
            <a:r>
              <a:rPr lang="fr-FR" dirty="0"/>
              <a:t>Cadre européen, réforme LMD, universitarisation progressive, droits des étudiants</a:t>
            </a:r>
          </a:p>
          <a:p>
            <a:pPr lvl="1"/>
            <a:r>
              <a:rPr lang="fr-FR" dirty="0"/>
              <a:t>Evaluation différenciée</a:t>
            </a:r>
          </a:p>
          <a:p>
            <a:pPr lvl="1"/>
            <a:r>
              <a:rPr lang="fr-FR" dirty="0"/>
              <a:t>Accompagnement de l’étudiant</a:t>
            </a:r>
          </a:p>
          <a:p>
            <a:pPr lvl="1"/>
            <a:r>
              <a:rPr lang="fr-FR" dirty="0"/>
              <a:t>Soutien à l’équipe enseignante</a:t>
            </a:r>
          </a:p>
        </p:txBody>
      </p:sp>
      <p:sp>
        <p:nvSpPr>
          <p:cNvPr id="4" name="Espace réservé du pied de page 3">
            <a:extLst>
              <a:ext uri="{FF2B5EF4-FFF2-40B4-BE49-F238E27FC236}">
                <a16:creationId xmlns:a16="http://schemas.microsoft.com/office/drawing/2014/main" id="{77172BF9-C230-4720-ACA0-1FD2A07A22C1}"/>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FDDA692B-489F-45A6-B047-F9C27C46DA9B}"/>
              </a:ext>
            </a:extLst>
          </p:cNvPr>
          <p:cNvSpPr>
            <a:spLocks noGrp="1"/>
          </p:cNvSpPr>
          <p:nvPr>
            <p:ph type="sldNum" sz="quarter" idx="12"/>
          </p:nvPr>
        </p:nvSpPr>
        <p:spPr/>
        <p:txBody>
          <a:bodyPr/>
          <a:lstStyle/>
          <a:p>
            <a:pPr>
              <a:defRPr/>
            </a:pPr>
            <a:fld id="{95203992-24AD-4822-AC34-016BC74F84A0}" type="slidenum">
              <a:rPr lang="fr-FR" smtClean="0"/>
              <a:pPr>
                <a:defRPr/>
              </a:pPr>
              <a:t>6</a:t>
            </a:fld>
            <a:endParaRPr lang="fr-FR"/>
          </a:p>
        </p:txBody>
      </p:sp>
    </p:spTree>
    <p:extLst>
      <p:ext uri="{BB962C8B-B14F-4D97-AF65-F5344CB8AC3E}">
        <p14:creationId xmlns:p14="http://schemas.microsoft.com/office/powerpoint/2010/main" val="269171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59684-B524-48A0-B21E-0187EB111F3A}"/>
              </a:ext>
            </a:extLst>
          </p:cNvPr>
          <p:cNvSpPr>
            <a:spLocks noGrp="1"/>
          </p:cNvSpPr>
          <p:nvPr>
            <p:ph type="title"/>
          </p:nvPr>
        </p:nvSpPr>
        <p:spPr/>
        <p:txBody>
          <a:bodyPr/>
          <a:lstStyle/>
          <a:p>
            <a:r>
              <a:rPr lang="fr-FR" sz="2400" b="1" dirty="0"/>
              <a:t>2 – Introduction à la problématique du curriculum des sages-femmes: caractéristiques et contraintes de la formation en milieu clinique en 2023 (2)</a:t>
            </a:r>
            <a:endParaRPr lang="fr-FR" sz="2400" dirty="0"/>
          </a:p>
        </p:txBody>
      </p:sp>
      <p:sp>
        <p:nvSpPr>
          <p:cNvPr id="3" name="Espace réservé du contenu 2">
            <a:extLst>
              <a:ext uri="{FF2B5EF4-FFF2-40B4-BE49-F238E27FC236}">
                <a16:creationId xmlns:a16="http://schemas.microsoft.com/office/drawing/2014/main" id="{F01B2520-CF96-4F33-B333-2386D491CBFB}"/>
              </a:ext>
            </a:extLst>
          </p:cNvPr>
          <p:cNvSpPr>
            <a:spLocks noGrp="1"/>
          </p:cNvSpPr>
          <p:nvPr>
            <p:ph idx="1"/>
          </p:nvPr>
        </p:nvSpPr>
        <p:spPr/>
        <p:txBody>
          <a:bodyPr/>
          <a:lstStyle/>
          <a:p>
            <a:r>
              <a:rPr lang="fr-FR" b="1" dirty="0"/>
              <a:t>Le développement professionnel des enseignants/superviseurs:</a:t>
            </a:r>
          </a:p>
          <a:p>
            <a:pPr lvl="1"/>
            <a:r>
              <a:rPr lang="fr-FR" sz="2400" b="1" dirty="0"/>
              <a:t>Le « Soi » : </a:t>
            </a:r>
            <a:r>
              <a:rPr lang="fr-FR" sz="2400" dirty="0"/>
              <a:t>sens que le sujet attribue à son travail, ses fonctions, son expérience</a:t>
            </a:r>
          </a:p>
          <a:p>
            <a:pPr lvl="1"/>
            <a:r>
              <a:rPr lang="fr-FR" sz="2400" b="1" dirty="0"/>
              <a:t>Le « Système » : </a:t>
            </a:r>
            <a:r>
              <a:rPr lang="fr-FR" sz="2400" dirty="0"/>
              <a:t>l’organisation du travail, les outils, le matériel, les règles, les procédures et la structure hiérarchique</a:t>
            </a:r>
          </a:p>
          <a:p>
            <a:pPr lvl="1"/>
            <a:r>
              <a:rPr lang="fr-FR" sz="2400" b="1" dirty="0"/>
              <a:t>Les « Autres » : </a:t>
            </a:r>
            <a:r>
              <a:rPr lang="fr-FR" sz="2400" dirty="0"/>
              <a:t>la relation avec les collègues du même métier, la hiérarchie, et l’équipe inter-métiers.</a:t>
            </a:r>
          </a:p>
          <a:p>
            <a:pPr lvl="1"/>
            <a:r>
              <a:rPr lang="fr-FR" sz="2400" b="1" dirty="0"/>
              <a:t>La « Destination du service » : </a:t>
            </a:r>
            <a:r>
              <a:rPr lang="fr-FR" sz="2400" dirty="0"/>
              <a:t>les étudiants, les patients et la société (responsabilité sociale).</a:t>
            </a:r>
          </a:p>
          <a:p>
            <a:endParaRPr lang="fr-FR" dirty="0"/>
          </a:p>
        </p:txBody>
      </p:sp>
      <p:sp>
        <p:nvSpPr>
          <p:cNvPr id="4" name="Espace réservé du pied de page 3">
            <a:extLst>
              <a:ext uri="{FF2B5EF4-FFF2-40B4-BE49-F238E27FC236}">
                <a16:creationId xmlns:a16="http://schemas.microsoft.com/office/drawing/2014/main" id="{6B0E0837-E64A-4F6C-BE2F-7CEE70A4F10C}"/>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679D05EA-A8C0-451A-8A0E-5E5723548839}"/>
              </a:ext>
            </a:extLst>
          </p:cNvPr>
          <p:cNvSpPr>
            <a:spLocks noGrp="1"/>
          </p:cNvSpPr>
          <p:nvPr>
            <p:ph type="sldNum" sz="quarter" idx="12"/>
          </p:nvPr>
        </p:nvSpPr>
        <p:spPr/>
        <p:txBody>
          <a:bodyPr/>
          <a:lstStyle/>
          <a:p>
            <a:pPr>
              <a:defRPr/>
            </a:pPr>
            <a:fld id="{95203992-24AD-4822-AC34-016BC74F84A0}" type="slidenum">
              <a:rPr lang="fr-FR" smtClean="0"/>
              <a:pPr>
                <a:defRPr/>
              </a:pPr>
              <a:t>7</a:t>
            </a:fld>
            <a:endParaRPr lang="fr-FR"/>
          </a:p>
        </p:txBody>
      </p:sp>
    </p:spTree>
    <p:extLst>
      <p:ext uri="{BB962C8B-B14F-4D97-AF65-F5344CB8AC3E}">
        <p14:creationId xmlns:p14="http://schemas.microsoft.com/office/powerpoint/2010/main" val="363391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CFB87-3890-4074-ABB1-C727708D3A6A}"/>
              </a:ext>
            </a:extLst>
          </p:cNvPr>
          <p:cNvSpPr>
            <a:spLocks noGrp="1"/>
          </p:cNvSpPr>
          <p:nvPr>
            <p:ph type="title"/>
          </p:nvPr>
        </p:nvSpPr>
        <p:spPr>
          <a:xfrm>
            <a:off x="457200" y="274638"/>
            <a:ext cx="8229600" cy="634082"/>
          </a:xfrm>
        </p:spPr>
        <p:txBody>
          <a:bodyPr/>
          <a:lstStyle/>
          <a:p>
            <a:r>
              <a:rPr lang="fr-FR" dirty="0"/>
              <a:t>Défis pour l’étudiant</a:t>
            </a:r>
          </a:p>
        </p:txBody>
      </p:sp>
      <p:sp>
        <p:nvSpPr>
          <p:cNvPr id="3" name="Espace réservé du contenu 2">
            <a:extLst>
              <a:ext uri="{FF2B5EF4-FFF2-40B4-BE49-F238E27FC236}">
                <a16:creationId xmlns:a16="http://schemas.microsoft.com/office/drawing/2014/main" id="{D393864E-5753-488D-8DC7-FDC80946BBFB}"/>
              </a:ext>
            </a:extLst>
          </p:cNvPr>
          <p:cNvSpPr>
            <a:spLocks noGrp="1"/>
          </p:cNvSpPr>
          <p:nvPr>
            <p:ph idx="1"/>
          </p:nvPr>
        </p:nvSpPr>
        <p:spPr>
          <a:xfrm>
            <a:off x="457200" y="1196752"/>
            <a:ext cx="8229600" cy="5159598"/>
          </a:xfrm>
        </p:spPr>
        <p:txBody>
          <a:bodyPr/>
          <a:lstStyle/>
          <a:p>
            <a:r>
              <a:rPr lang="fr-FR" b="1" dirty="0"/>
              <a:t>Acquérir des compétences d’autorégulation autour de 5 défis:</a:t>
            </a:r>
          </a:p>
          <a:p>
            <a:pPr lvl="0"/>
            <a:r>
              <a:rPr lang="fr-FR" sz="2400" dirty="0"/>
              <a:t>L’intégration au monde universitaire</a:t>
            </a:r>
          </a:p>
          <a:p>
            <a:pPr lvl="0"/>
            <a:r>
              <a:rPr lang="fr-FR" sz="2400" dirty="0"/>
              <a:t>L’appropriation de contenus nouveaux</a:t>
            </a:r>
          </a:p>
          <a:p>
            <a:pPr lvl="0"/>
            <a:r>
              <a:rPr lang="fr-FR" sz="2400" dirty="0"/>
              <a:t>L’adoption d’une méthodologie de travail stimulant la réflexivité (appropriation de l’autonomie, la recherche documentaire, la lecture critique d’articles)</a:t>
            </a:r>
          </a:p>
          <a:p>
            <a:pPr lvl="0"/>
            <a:r>
              <a:rPr lang="fr-FR" sz="2400" dirty="0"/>
              <a:t>L’engagement dans un processus d’apprentissage : </a:t>
            </a:r>
            <a:r>
              <a:rPr lang="fr-FR" sz="2400" i="1" dirty="0"/>
              <a:t>« Apprendre veut dire modifier ses conceptions initiales et les compétences méthodologiques », (De KETELE, 2010)</a:t>
            </a:r>
            <a:endParaRPr lang="fr-FR" sz="2400" dirty="0"/>
          </a:p>
          <a:p>
            <a:pPr lvl="0"/>
            <a:r>
              <a:rPr lang="fr-FR" sz="2400" dirty="0"/>
              <a:t>La construction d’un projet personnel et professionnel</a:t>
            </a:r>
          </a:p>
          <a:p>
            <a:endParaRPr lang="fr-FR" dirty="0"/>
          </a:p>
        </p:txBody>
      </p:sp>
      <p:sp>
        <p:nvSpPr>
          <p:cNvPr id="4" name="Espace réservé du pied de page 3">
            <a:extLst>
              <a:ext uri="{FF2B5EF4-FFF2-40B4-BE49-F238E27FC236}">
                <a16:creationId xmlns:a16="http://schemas.microsoft.com/office/drawing/2014/main" id="{5C42EB5A-E910-4FF8-B3A1-777BD1D5428F}"/>
              </a:ext>
            </a:extLst>
          </p:cNvPr>
          <p:cNvSpPr>
            <a:spLocks noGrp="1"/>
          </p:cNvSpPr>
          <p:nvPr>
            <p:ph type="ftr" sz="quarter" idx="11"/>
          </p:nvPr>
        </p:nvSpPr>
        <p:spPr/>
        <p:txBody>
          <a:bodyPr/>
          <a:lstStyle/>
          <a:p>
            <a:pPr>
              <a:defRPr/>
            </a:pPr>
            <a:r>
              <a:rPr lang="fr-FR"/>
              <a:t>ANFICsf 2023</a:t>
            </a:r>
          </a:p>
        </p:txBody>
      </p:sp>
      <p:sp>
        <p:nvSpPr>
          <p:cNvPr id="5" name="Espace réservé du numéro de diapositive 4">
            <a:extLst>
              <a:ext uri="{FF2B5EF4-FFF2-40B4-BE49-F238E27FC236}">
                <a16:creationId xmlns:a16="http://schemas.microsoft.com/office/drawing/2014/main" id="{B186D9EB-0EC0-41BA-9E4C-3C5BEF9BF7E1}"/>
              </a:ext>
            </a:extLst>
          </p:cNvPr>
          <p:cNvSpPr>
            <a:spLocks noGrp="1"/>
          </p:cNvSpPr>
          <p:nvPr>
            <p:ph type="sldNum" sz="quarter" idx="12"/>
          </p:nvPr>
        </p:nvSpPr>
        <p:spPr/>
        <p:txBody>
          <a:bodyPr/>
          <a:lstStyle/>
          <a:p>
            <a:pPr>
              <a:defRPr/>
            </a:pPr>
            <a:fld id="{95203992-24AD-4822-AC34-016BC74F84A0}" type="slidenum">
              <a:rPr lang="fr-FR" smtClean="0"/>
              <a:pPr>
                <a:defRPr/>
              </a:pPr>
              <a:t>8</a:t>
            </a:fld>
            <a:endParaRPr lang="fr-FR"/>
          </a:p>
        </p:txBody>
      </p:sp>
    </p:spTree>
    <p:extLst>
      <p:ext uri="{BB962C8B-B14F-4D97-AF65-F5344CB8AC3E}">
        <p14:creationId xmlns:p14="http://schemas.microsoft.com/office/powerpoint/2010/main" val="98143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274638"/>
            <a:ext cx="8229600" cy="1282154"/>
          </a:xfrm>
        </p:spPr>
        <p:txBody>
          <a:bodyPr/>
          <a:lstStyle/>
          <a:p>
            <a:r>
              <a:rPr lang="fr-FR" altLang="fr-FR" sz="2400" b="1" dirty="0"/>
              <a:t>Présentation du cursus de maïeutique </a:t>
            </a:r>
            <a:br>
              <a:rPr lang="fr-FR" altLang="fr-FR" sz="2400" b="1" dirty="0"/>
            </a:br>
            <a:r>
              <a:rPr lang="fr-FR" altLang="fr-FR" sz="2400" b="1" dirty="0"/>
              <a:t>généralités sur la réforme de 2011-2013</a:t>
            </a:r>
            <a:br>
              <a:rPr lang="fr-FR" altLang="fr-FR" sz="2400" b="1" dirty="0"/>
            </a:br>
            <a:r>
              <a:rPr lang="fr-FR" altLang="fr-FR" sz="2400" b="1" i="1" dirty="0"/>
              <a:t>(réforme LMD de 2010)</a:t>
            </a:r>
            <a:br>
              <a:rPr lang="fr-FR" altLang="fr-FR" sz="2400" b="1" i="1" dirty="0"/>
            </a:br>
            <a:r>
              <a:rPr lang="fr-FR" altLang="fr-FR" sz="2400" b="1" dirty="0" err="1"/>
              <a:t>DFGSMa</a:t>
            </a:r>
            <a:r>
              <a:rPr lang="fr-FR" altLang="fr-FR" sz="2400" b="1" dirty="0"/>
              <a:t> et </a:t>
            </a:r>
            <a:r>
              <a:rPr lang="fr-FR" altLang="fr-FR" sz="2400" b="1" dirty="0" err="1"/>
              <a:t>DFSSMa</a:t>
            </a:r>
            <a:r>
              <a:rPr lang="fr-FR" altLang="fr-FR" sz="2400" b="1" dirty="0"/>
              <a:t> </a:t>
            </a:r>
          </a:p>
        </p:txBody>
      </p:sp>
      <p:sp>
        <p:nvSpPr>
          <p:cNvPr id="18434" name="Rectangle 3"/>
          <p:cNvSpPr>
            <a:spLocks noGrp="1" noChangeArrowheads="1"/>
          </p:cNvSpPr>
          <p:nvPr>
            <p:ph type="body" idx="1"/>
          </p:nvPr>
        </p:nvSpPr>
        <p:spPr>
          <a:xfrm>
            <a:off x="457200" y="1772816"/>
            <a:ext cx="8229600" cy="4353347"/>
          </a:xfrm>
        </p:spPr>
        <p:txBody>
          <a:bodyPr/>
          <a:lstStyle/>
          <a:p>
            <a:r>
              <a:rPr lang="fr-FR" altLang="fr-FR" dirty="0"/>
              <a:t>Gestion des niveaux des étudiants entrants (passerelles, nouveaux étudiants, génération Y …)</a:t>
            </a:r>
          </a:p>
          <a:p>
            <a:r>
              <a:rPr lang="fr-FR" altLang="fr-FR" dirty="0"/>
              <a:t>Autonomie des Universités (Loi LRU)</a:t>
            </a:r>
          </a:p>
          <a:p>
            <a:r>
              <a:rPr lang="fr-FR" altLang="fr-FR" dirty="0"/>
              <a:t>Nouvelles techniques d’enseignement – évaluation: numérisation , et ECOS , ARC , APP, simulation …</a:t>
            </a:r>
          </a:p>
          <a:p>
            <a:r>
              <a:rPr lang="fr-FR" altLang="fr-FR" dirty="0"/>
              <a:t>Service sanitaire</a:t>
            </a:r>
          </a:p>
          <a:p>
            <a:pPr marL="0" indent="0">
              <a:buNone/>
            </a:pPr>
            <a:endParaRPr lang="fr-FR" altLang="fr-FR" dirty="0"/>
          </a:p>
        </p:txBody>
      </p:sp>
      <p:sp>
        <p:nvSpPr>
          <p:cNvPr id="2" name="Espace réservé du pied de page 1"/>
          <p:cNvSpPr>
            <a:spLocks noGrp="1"/>
          </p:cNvSpPr>
          <p:nvPr>
            <p:ph type="ftr" sz="quarter" idx="11"/>
          </p:nvPr>
        </p:nvSpPr>
        <p:spPr/>
        <p:txBody>
          <a:bodyPr/>
          <a:lstStyle/>
          <a:p>
            <a:pPr>
              <a:defRPr/>
            </a:pPr>
            <a:r>
              <a:rPr lang="fr-FR"/>
              <a:t>ANFICsf 2023</a:t>
            </a:r>
          </a:p>
        </p:txBody>
      </p:sp>
      <p:sp>
        <p:nvSpPr>
          <p:cNvPr id="3" name="Espace réservé du numéro de diapositive 2"/>
          <p:cNvSpPr>
            <a:spLocks noGrp="1"/>
          </p:cNvSpPr>
          <p:nvPr>
            <p:ph type="sldNum" sz="quarter" idx="12"/>
          </p:nvPr>
        </p:nvSpPr>
        <p:spPr/>
        <p:txBody>
          <a:bodyPr/>
          <a:lstStyle/>
          <a:p>
            <a:pPr>
              <a:defRPr/>
            </a:pPr>
            <a:fld id="{95203992-24AD-4822-AC34-016BC74F84A0}" type="slidenum">
              <a:rPr lang="fr-FR" smtClean="0"/>
              <a:pPr>
                <a:defRPr/>
              </a:pPr>
              <a:t>9</a:t>
            </a:fld>
            <a:endParaRPr lang="fr-F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C4AD780F-9D8D-42A4-9991-3ABEFCDFEBE4}">
  <ds:schemaRefs/>
</ds:datastoreItem>
</file>

<file path=docProps/app.xml><?xml version="1.0" encoding="utf-8"?>
<Properties xmlns="http://schemas.openxmlformats.org/officeDocument/2006/extended-properties" xmlns:vt="http://schemas.openxmlformats.org/officeDocument/2006/docPropsVTypes">
  <TotalTime>1967</TotalTime>
  <Words>2698</Words>
  <Application>Microsoft Office PowerPoint</Application>
  <PresentationFormat>Affichage à l'écran (4:3)</PresentationFormat>
  <Paragraphs>307</Paragraphs>
  <Slides>29</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Atkinson Hyperlegible</vt:lpstr>
      <vt:lpstr>Calibri</vt:lpstr>
      <vt:lpstr>Times New Roman</vt:lpstr>
      <vt:lpstr>Wingdings</vt:lpstr>
      <vt:lpstr>Thème Office</vt:lpstr>
      <vt:lpstr>La réforme 2011-2013 des études de sage-femme</vt:lpstr>
      <vt:lpstr>L’universitarisation :  une lente mutation</vt:lpstr>
      <vt:lpstr> La formation en 1ère année de maïeutique: filières médicales de santé = MMOP 2021-2020: L.AS et PASS https://lyceens.univ-lyon1.fr/formation/sante   </vt:lpstr>
      <vt:lpstr>Intentions de la réforme de la licence (2010):  une maîtrise progressive des connaissances et des compétences, modèle porté par le système LMD</vt:lpstr>
      <vt:lpstr>CURSUS  MAÏEUTIQUE  en  5 ans pour les  étudiants :  dont  l’entrée   universitaire    en   L2  s’est  effectuée   de  :  2019  à  2022</vt:lpstr>
      <vt:lpstr>2– Introduction à la problématique du curriculum des sages-femmes: caractéristiques et contraintes de la formation en milieu clinique en 2023 </vt:lpstr>
      <vt:lpstr>2 – Introduction à la problématique du curriculum des sages-femmes: caractéristiques et contraintes de la formation en milieu clinique en 2023 (2)</vt:lpstr>
      <vt:lpstr>Défis pour l’étudiant</vt:lpstr>
      <vt:lpstr>Présentation du cursus de maïeutique  généralités sur la réforme de 2011-2013 (réforme LMD de 2010) DFGSMa et DFSSMa </vt:lpstr>
      <vt:lpstr>Présentation du cursus de maïeutique  généralités sur la réforme de 2011-2013 (réforme LMD de 2010) -2-</vt:lpstr>
      <vt:lpstr>La Licence: 6 semestres - 180 ECTS</vt:lpstr>
      <vt:lpstr>Présentation PowerPoint</vt:lpstr>
      <vt:lpstr>Présentation PowerPoint</vt:lpstr>
      <vt:lpstr>Présentation PowerPoint</vt:lpstr>
      <vt:lpstr>Le Master: un tronc commun (formation approfondie en sciences maïeutiques) ou deuxième cycle de 4 semestres de 120 crédits européens).</vt:lpstr>
      <vt:lpstr>Le Master (2)</vt:lpstr>
      <vt:lpstr>Présentation PowerPoint</vt:lpstr>
      <vt:lpstr>Certificat de synthèse clinique en SMa5 : CSCT</vt:lpstr>
      <vt:lpstr>Validation des stages   (décret du 11-3-2013 - J.O. du 28-3-2013  ) </vt:lpstr>
      <vt:lpstr>CREATION DU STATUT ETUDIANT HOSPITALIER  EN MAIEUTIQUE</vt:lpstr>
      <vt:lpstr>  Aujourd’hui c’est la génération Z  (nés de 1996 à 2010)   </vt:lpstr>
      <vt:lpstr> Le profil des nouvelles générations</vt:lpstr>
      <vt:lpstr> Le profil des nouvelles générations (2): caractéristiques (d’après S. Loureiro, 2021) </vt:lpstr>
      <vt:lpstr>Le profil des nouvelles générations (3): caractéristiques (d’après S. Loureiro, 2021)</vt:lpstr>
      <vt:lpstr>Le profil des nouvelles générations (4): caractéristiques (d’après S. Loureiro, 2021)</vt:lpstr>
      <vt:lpstr>Présentation PowerPoint</vt:lpstr>
      <vt:lpstr> Le profil des nouvelles générations (5):  caractéristiques  </vt:lpstr>
      <vt:lpstr>Les Nouvelles générations comment faire? Recommandations pour l’enseignement et la supervision (1)</vt:lpstr>
      <vt:lpstr>Présentation PowerPoint</vt:lpstr>
    </vt:vector>
  </TitlesOfParts>
  <Company>CHU DE GRENOBLE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Vassort , Nadine</dc:creator>
  <cp:lastModifiedBy>MESNIL Nicole</cp:lastModifiedBy>
  <cp:revision>105</cp:revision>
  <dcterms:created xsi:type="dcterms:W3CDTF">2016-03-13T15:33:37Z</dcterms:created>
  <dcterms:modified xsi:type="dcterms:W3CDTF">2023-11-24T14:26:27Z</dcterms:modified>
</cp:coreProperties>
</file>